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B8507-B12D-4981-AA0E-FF49D95CD4F2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6525F-05D9-49AB-9CD6-2F412361B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9EB74-9212-4994-A314-68B4FF5F118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4262E-3D54-4930-9F9E-4842E9FC7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94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5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7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6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0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4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18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44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62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262E-3D54-4930-9F9E-4842E9FC72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34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6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9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086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07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24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4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40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5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8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8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F45D2E-008B-411E-87C2-FEBD5F9F97C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A225CC-2B1A-4A9F-B2F2-A984249F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37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545" y="235527"/>
            <a:ext cx="11887200" cy="4045527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/>
              <a:t>Профилактика </a:t>
            </a:r>
            <a:br>
              <a:rPr lang="ru-RU" sz="4500" dirty="0" smtClean="0"/>
            </a:br>
            <a:r>
              <a:rPr lang="ru-RU" sz="4500" dirty="0" err="1" smtClean="0"/>
              <a:t>аДдиктивного</a:t>
            </a:r>
            <a:r>
              <a:rPr lang="ru-RU" sz="4500" dirty="0" smtClean="0"/>
              <a:t> </a:t>
            </a:r>
            <a:r>
              <a:rPr lang="ru-RU" sz="4500" dirty="0" smtClean="0"/>
              <a:t>поведения несовершеннолетних </a:t>
            </a:r>
            <a:br>
              <a:rPr lang="ru-RU" sz="4500" dirty="0" smtClean="0"/>
            </a:br>
            <a:r>
              <a:rPr lang="ru-RU" sz="4500" dirty="0" smtClean="0"/>
              <a:t>в образовательных организациях </a:t>
            </a:r>
            <a:br>
              <a:rPr lang="ru-RU" sz="4500" dirty="0" smtClean="0"/>
            </a:br>
            <a:r>
              <a:rPr lang="ru-RU" sz="4500" dirty="0" smtClean="0"/>
              <a:t>Тогучинского района</a:t>
            </a:r>
            <a:endParaRPr lang="ru-RU" sz="4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1396" y="5153891"/>
            <a:ext cx="6400800" cy="156358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В.А. </a:t>
            </a:r>
            <a:r>
              <a:rPr lang="ru-RU" dirty="0" err="1" smtClean="0">
                <a:solidFill>
                  <a:schemeClr val="bg1"/>
                </a:solidFill>
              </a:rPr>
              <a:t>Боруто</a:t>
            </a:r>
            <a:r>
              <a:rPr lang="ru-RU" dirty="0" smtClean="0">
                <a:solidFill>
                  <a:schemeClr val="bg1"/>
                </a:solidFill>
              </a:rPr>
              <a:t>, начальник управления образования администрации Тогучинского района Новосибирской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375" y="247841"/>
            <a:ext cx="11133716" cy="150706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Результаты Социально- психологическое тестирование за два года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66236"/>
              </p:ext>
            </p:extLst>
          </p:nvPr>
        </p:nvGraphicFramePr>
        <p:xfrm>
          <a:off x="817417" y="2023596"/>
          <a:ext cx="10861965" cy="437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9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5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0441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3781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1657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Количество обучающих прошедших тестирование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1675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9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Количество обучающих латентного риска</a:t>
                      </a:r>
                    </a:p>
                    <a:p>
                      <a:pPr algn="ctr"/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4026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Количество обучающих явного риска</a:t>
                      </a:r>
                    </a:p>
                    <a:p>
                      <a:pPr algn="ctr"/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1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622" y="2343836"/>
            <a:ext cx="8534400" cy="1507067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901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276" y="316384"/>
            <a:ext cx="8534400" cy="1507067"/>
          </a:xfrm>
        </p:spPr>
        <p:txBody>
          <a:bodyPr/>
          <a:lstStyle/>
          <a:p>
            <a:pPr algn="ctr"/>
            <a:r>
              <a:rPr lang="ru-RU" b="1" dirty="0" err="1"/>
              <a:t>Аддиктивное</a:t>
            </a:r>
            <a:r>
              <a:rPr lang="ru-RU" b="1" dirty="0"/>
              <a:t> поведение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349" y="1823452"/>
            <a:ext cx="9935662" cy="3919832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>
                <a:solidFill>
                  <a:schemeClr val="bg1"/>
                </a:solidFill>
              </a:rPr>
              <a:t>одна из форм деструктивного поведения, которая выражается в стремлении к уходу от реальности путем изменения своего психического состояния посредством приема некоторых веществ или постоянной фиксации внимания на определенных предметах или активностях (видах деятельности), что сопровождается развитием интенсивных эмоций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5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64" y="286083"/>
            <a:ext cx="8679743" cy="174725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</a:t>
            </a:r>
            <a:r>
              <a:rPr lang="ru-RU" b="1" dirty="0" err="1" smtClean="0"/>
              <a:t>Аддиктивного</a:t>
            </a:r>
            <a:r>
              <a:rPr lang="ru-RU" b="1" dirty="0" smtClean="0"/>
              <a:t> поведения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198" y="1897082"/>
            <a:ext cx="4495930" cy="4682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u="sng" dirty="0" smtClean="0">
                <a:solidFill>
                  <a:schemeClr val="bg1"/>
                </a:solidFill>
              </a:rPr>
              <a:t>Химический</a:t>
            </a:r>
          </a:p>
          <a:p>
            <a:pPr marL="0" indent="0">
              <a:buNone/>
            </a:pPr>
            <a:endParaRPr lang="ru-RU" sz="3200" u="sng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алкоголизм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наркомания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токсикомания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 smtClean="0">
                <a:solidFill>
                  <a:schemeClr val="bg1"/>
                </a:solidFill>
              </a:rPr>
              <a:t>табакокурение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93742" y="1731818"/>
            <a:ext cx="5105529" cy="5013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u="sng" dirty="0" smtClean="0">
                <a:solidFill>
                  <a:schemeClr val="bg1"/>
                </a:solidFill>
              </a:rPr>
              <a:t>Нехимический</a:t>
            </a:r>
          </a:p>
          <a:p>
            <a:pPr marL="0" indent="0">
              <a:buNone/>
            </a:pPr>
            <a:endParaRPr lang="ru-RU" sz="3200" u="sng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игровая зависимость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пищевая </a:t>
            </a:r>
            <a:r>
              <a:rPr lang="ru-RU" sz="3200" dirty="0">
                <a:solidFill>
                  <a:schemeClr val="bg1"/>
                </a:solidFill>
              </a:rPr>
              <a:t>зависимость (булимия, анорексия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 smtClean="0">
                <a:solidFill>
                  <a:schemeClr val="bg1"/>
                </a:solidFill>
              </a:rPr>
              <a:t>трудоголизмания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8638" y="449722"/>
            <a:ext cx="8534400" cy="150706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Нормативные документы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7" y="1567544"/>
            <a:ext cx="11139054" cy="504107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МЕЖВЕДОМСТВЕННЫЙ </a:t>
            </a:r>
            <a:r>
              <a:rPr lang="ru-RU" b="1" dirty="0" smtClean="0">
                <a:solidFill>
                  <a:schemeClr val="bg1"/>
                </a:solidFill>
              </a:rPr>
              <a:t>ПЛАН мероприятий </a:t>
            </a:r>
            <a:r>
              <a:rPr lang="ru-RU" b="1" dirty="0">
                <a:solidFill>
                  <a:schemeClr val="bg1"/>
                </a:solidFill>
              </a:rPr>
              <a:t>по профилактике суицидального, </a:t>
            </a:r>
            <a:r>
              <a:rPr lang="ru-RU" b="1" dirty="0" err="1">
                <a:solidFill>
                  <a:schemeClr val="bg1"/>
                </a:solidFill>
              </a:rPr>
              <a:t>аддиктивного</a:t>
            </a:r>
            <a:r>
              <a:rPr lang="ru-RU" b="1" dirty="0">
                <a:solidFill>
                  <a:schemeClr val="bg1"/>
                </a:solidFill>
              </a:rPr>
              <a:t> и </a:t>
            </a:r>
            <a:r>
              <a:rPr lang="ru-RU" b="1" dirty="0" err="1">
                <a:solidFill>
                  <a:schemeClr val="bg1"/>
                </a:solidFill>
              </a:rPr>
              <a:t>делинквентного</a:t>
            </a:r>
            <a:r>
              <a:rPr lang="ru-RU" b="1" dirty="0">
                <a:solidFill>
                  <a:schemeClr val="bg1"/>
                </a:solidFill>
              </a:rPr>
              <a:t>  поведения </a:t>
            </a:r>
            <a:r>
              <a:rPr lang="ru-RU" b="1" dirty="0" smtClean="0">
                <a:solidFill>
                  <a:schemeClr val="bg1"/>
                </a:solidFill>
              </a:rPr>
              <a:t>несовершеннолетних в </a:t>
            </a:r>
            <a:r>
              <a:rPr lang="ru-RU" b="1" dirty="0">
                <a:solidFill>
                  <a:schemeClr val="bg1"/>
                </a:solidFill>
              </a:rPr>
              <a:t>Тогучинском районе Новосибирской </a:t>
            </a:r>
            <a:r>
              <a:rPr lang="ru-RU" b="1" dirty="0" smtClean="0">
                <a:solidFill>
                  <a:schemeClr val="bg1"/>
                </a:solidFill>
              </a:rPr>
              <a:t>области;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ПЛАН работы </a:t>
            </a:r>
            <a:r>
              <a:rPr lang="ru-RU" b="1" dirty="0">
                <a:solidFill>
                  <a:schemeClr val="bg1"/>
                </a:solidFill>
              </a:rPr>
              <a:t>по профилактике и противодействию вовлечения несовершеннолетних общеобразовательных организаций Тогучинского района в организацию и проведение массовых антиобщественных мероприятий, протестных акций, собраний, </a:t>
            </a:r>
            <a:r>
              <a:rPr lang="ru-RU" b="1" dirty="0" smtClean="0">
                <a:solidFill>
                  <a:schemeClr val="bg1"/>
                </a:solidFill>
              </a:rPr>
              <a:t>митингов;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 АЛГОРИТМ ДЕЙСТВИЙ ДЛЯ </a:t>
            </a:r>
            <a:r>
              <a:rPr lang="ru-RU" b="1" dirty="0" smtClean="0">
                <a:solidFill>
                  <a:schemeClr val="bg1"/>
                </a:solidFill>
              </a:rPr>
              <a:t>ПЕДАГОГОВ И РОДИТЕЛЕЙ   по </a:t>
            </a:r>
            <a:r>
              <a:rPr lang="ru-RU" b="1" dirty="0">
                <a:solidFill>
                  <a:schemeClr val="bg1"/>
                </a:solidFill>
              </a:rPr>
              <a:t>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</a:t>
            </a:r>
            <a:r>
              <a:rPr lang="ru-RU" b="1" dirty="0" smtClean="0">
                <a:solidFill>
                  <a:schemeClr val="bg1"/>
                </a:solidFill>
              </a:rPr>
              <a:t>Интернет,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другие документы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0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2" y="283467"/>
            <a:ext cx="10515600" cy="150706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мониторинг детского коллектива </a:t>
            </a:r>
            <a:br>
              <a:rPr lang="ru-RU" b="1" dirty="0"/>
            </a:br>
            <a:r>
              <a:rPr lang="ru-RU" b="1" dirty="0" smtClean="0"/>
              <a:t>в образовательных организациях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790534"/>
            <a:ext cx="11113324" cy="5215908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регулярное отслеживание посещаемости занятий </a:t>
            </a:r>
            <a:r>
              <a:rPr lang="ru-RU" b="1" dirty="0" smtClean="0">
                <a:solidFill>
                  <a:schemeClr val="bg1"/>
                </a:solidFill>
              </a:rPr>
              <a:t>обучающимися;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отслеживание </a:t>
            </a:r>
            <a:r>
              <a:rPr lang="ru-RU" b="1" dirty="0">
                <a:solidFill>
                  <a:schemeClr val="bg1"/>
                </a:solidFill>
              </a:rPr>
              <a:t>динамики успеваемости </a:t>
            </a:r>
            <a:r>
              <a:rPr lang="ru-RU" b="1" dirty="0" smtClean="0">
                <a:solidFill>
                  <a:schemeClr val="bg1"/>
                </a:solidFill>
              </a:rPr>
              <a:t>обучающихся;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проведение с участием педагога-психолога периодической диагностики коллектива, направленной на выявление признаков </a:t>
            </a:r>
            <a:r>
              <a:rPr lang="ru-RU" b="1" dirty="0" err="1" smtClean="0">
                <a:solidFill>
                  <a:schemeClr val="bg1"/>
                </a:solidFill>
              </a:rPr>
              <a:t>аддиктивного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поведения у </a:t>
            </a:r>
            <a:r>
              <a:rPr lang="ru-RU" b="1" dirty="0" smtClean="0">
                <a:solidFill>
                  <a:schemeClr val="bg1"/>
                </a:solidFill>
              </a:rPr>
              <a:t>несовершеннолетних;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организация наблюдения за </a:t>
            </a:r>
            <a:r>
              <a:rPr lang="ru-RU" b="1" dirty="0" smtClean="0">
                <a:solidFill>
                  <a:schemeClr val="bg1"/>
                </a:solidFill>
              </a:rPr>
              <a:t>поведением подростков;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учет детей, состоящих на внутреннем </a:t>
            </a:r>
            <a:r>
              <a:rPr lang="ru-RU" b="1" dirty="0" smtClean="0">
                <a:solidFill>
                  <a:schemeClr val="bg1"/>
                </a:solidFill>
              </a:rPr>
              <a:t>контроле, на учете в ПДН, «группа риска»;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индивидуальная </a:t>
            </a:r>
            <a:r>
              <a:rPr lang="ru-RU" b="1" dirty="0">
                <a:solidFill>
                  <a:schemeClr val="bg1"/>
                </a:solidFill>
              </a:rPr>
              <a:t>профилактическая </a:t>
            </a:r>
            <a:r>
              <a:rPr lang="ru-RU" b="1" dirty="0" smtClean="0">
                <a:solidFill>
                  <a:schemeClr val="bg1"/>
                </a:solidFill>
              </a:rPr>
              <a:t>работа;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обращение особого внимания на </a:t>
            </a:r>
            <a:r>
              <a:rPr lang="ru-RU" b="1" dirty="0" smtClean="0">
                <a:solidFill>
                  <a:schemeClr val="bg1"/>
                </a:solidFill>
              </a:rPr>
              <a:t>обучающихся, имеющих </a:t>
            </a:r>
            <a:r>
              <a:rPr lang="ru-RU" b="1" dirty="0">
                <a:solidFill>
                  <a:schemeClr val="bg1"/>
                </a:solidFill>
              </a:rPr>
              <a:t>высокий уровень риска </a:t>
            </a:r>
            <a:r>
              <a:rPr lang="ru-RU" b="1" dirty="0" err="1" smtClean="0">
                <a:solidFill>
                  <a:schemeClr val="bg1"/>
                </a:solidFill>
              </a:rPr>
              <a:t>аддиктивного</a:t>
            </a:r>
            <a:r>
              <a:rPr lang="ru-RU" b="1" dirty="0" smtClean="0">
                <a:solidFill>
                  <a:schemeClr val="bg1"/>
                </a:solidFill>
              </a:rPr>
              <a:t> поведения.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40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609"/>
            <a:ext cx="12192000" cy="3101001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ДействиЯ</a:t>
            </a:r>
            <a:r>
              <a:rPr lang="ru-RU" b="1" dirty="0" smtClean="0"/>
              <a:t> классного руководителя при </a:t>
            </a:r>
            <a:r>
              <a:rPr lang="ru-RU" b="1" dirty="0"/>
              <a:t>обнаружении признаков </a:t>
            </a:r>
            <a:r>
              <a:rPr lang="ru-RU" b="1" dirty="0" err="1"/>
              <a:t>аддиктивного</a:t>
            </a:r>
            <a:r>
              <a:rPr lang="ru-RU" b="1" dirty="0"/>
              <a:t> поведения </a:t>
            </a:r>
            <a:r>
              <a:rPr lang="ru-RU" b="1" dirty="0" smtClean="0"/>
              <a:t>у </a:t>
            </a:r>
            <a:r>
              <a:rPr lang="ru-RU" b="1" dirty="0"/>
              <a:t>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2493818"/>
            <a:ext cx="11602191" cy="4364181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</a:rPr>
              <a:t>привлекают </a:t>
            </a:r>
            <a:r>
              <a:rPr lang="ru-RU" b="1" dirty="0">
                <a:solidFill>
                  <a:schemeClr val="bg1"/>
                </a:solidFill>
              </a:rPr>
              <a:t>к работе с несовершеннолетним педагога- психолога для проведения диагностических и, при необходимости, коррекционных </a:t>
            </a:r>
            <a:r>
              <a:rPr lang="ru-RU" b="1" dirty="0" smtClean="0">
                <a:solidFill>
                  <a:schemeClr val="bg1"/>
                </a:solidFill>
              </a:rPr>
              <a:t>мероприятий;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информируют родителей (законных представителей) несовершеннолетнего и определить единую воспитательную </a:t>
            </a:r>
            <a:r>
              <a:rPr lang="ru-RU" b="1" dirty="0" smtClean="0">
                <a:solidFill>
                  <a:schemeClr val="bg1"/>
                </a:solidFill>
              </a:rPr>
              <a:t>стратегию;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сообщают о признаках противоправных деяний несовершеннолетнего администрации образовательной организации для принятия решения </a:t>
            </a:r>
            <a:r>
              <a:rPr lang="ru-RU" b="1" dirty="0" smtClean="0">
                <a:solidFill>
                  <a:schemeClr val="bg1"/>
                </a:solidFill>
              </a:rPr>
              <a:t>об информировании </a:t>
            </a:r>
            <a:r>
              <a:rPr lang="ru-RU" b="1" dirty="0">
                <a:solidFill>
                  <a:schemeClr val="bg1"/>
                </a:solidFill>
              </a:rPr>
              <a:t>сотрудника подразделения по делам несовершеннолетних органа внутренних </a:t>
            </a:r>
            <a:r>
              <a:rPr lang="ru-RU" b="1" dirty="0" smtClean="0">
                <a:solidFill>
                  <a:schemeClr val="bg1"/>
                </a:solidFill>
              </a:rPr>
              <a:t>дел.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7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4" y="317114"/>
            <a:ext cx="11319163" cy="18441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этапы работы </a:t>
            </a:r>
            <a:r>
              <a:rPr lang="ru-RU" b="1" dirty="0" smtClean="0"/>
              <a:t>классного руководителя </a:t>
            </a:r>
            <a:r>
              <a:rPr lang="ru-RU" b="1" dirty="0"/>
              <a:t>с несовершеннолетним при выявлении признаков </a:t>
            </a:r>
            <a:r>
              <a:rPr lang="ru-RU" b="1" dirty="0" err="1"/>
              <a:t>аддиктивного</a:t>
            </a:r>
            <a:r>
              <a:rPr lang="ru-RU" b="1" dirty="0"/>
              <a:t> поведения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30583"/>
            <a:ext cx="10529454" cy="44257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диагностики подростка;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налаживание доверительных отношений;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психологическая поддержка подростка;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анализ </a:t>
            </a:r>
            <a:r>
              <a:rPr lang="ru-RU" sz="3200" dirty="0" smtClean="0">
                <a:solidFill>
                  <a:schemeClr val="tx1"/>
                </a:solidFill>
              </a:rPr>
              <a:t>результатов деятельности.</a:t>
            </a:r>
            <a:endParaRPr lang="ru-RU" sz="3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872" y="164713"/>
            <a:ext cx="10460182" cy="177492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Формы работы по профилактике </a:t>
            </a:r>
            <a:r>
              <a:rPr lang="ru-RU" b="1" dirty="0" err="1" smtClean="0"/>
              <a:t>аддиктивного</a:t>
            </a:r>
            <a:r>
              <a:rPr lang="ru-RU" b="1" dirty="0" smtClean="0"/>
              <a:t> поведения несовершеннолетних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303" y="2327564"/>
            <a:ext cx="10302441" cy="416252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индивидуальная работа с несовершеннолетними;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позиция «родители  - педагоги»;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процедура урегулирования </a:t>
            </a:r>
            <a:r>
              <a:rPr lang="ru-RU" sz="2800" dirty="0" err="1" smtClean="0">
                <a:solidFill>
                  <a:schemeClr val="tx1"/>
                </a:solidFill>
              </a:rPr>
              <a:t>буллинга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привлечение специалистов;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информирование о службах помощи;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организация воспитательной работы;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проведение бесед.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1805"/>
            <a:ext cx="10986655" cy="1442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Нормативные документы по социально-психологическому тестированию несовершеннолетних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2064327"/>
            <a:ext cx="10529454" cy="4793673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приказ  </a:t>
            </a:r>
            <a:r>
              <a:rPr lang="ru-RU" sz="2600" b="1" dirty="0">
                <a:solidFill>
                  <a:schemeClr val="tx1"/>
                </a:solidFill>
              </a:rPr>
              <a:t>Министерства просвещения Российской Федерации от 20.02.2020 № 59 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</a:t>
            </a:r>
            <a:r>
              <a:rPr lang="ru-RU" sz="2600" b="1" dirty="0" smtClean="0">
                <a:solidFill>
                  <a:schemeClr val="tx1"/>
                </a:solidFill>
              </a:rPr>
              <a:t>»,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приказ Министерства </a:t>
            </a:r>
            <a:r>
              <a:rPr lang="ru-RU" sz="2600" b="1" dirty="0">
                <a:solidFill>
                  <a:schemeClr val="tx1"/>
                </a:solidFill>
              </a:rPr>
              <a:t>образования Новосибирской области от 02.09.2020 №1803 «Об организации социально-психологического тестирования обучающихся общеобразовательных организаций и профессиональных образовательных организаций, расположенных на территории Новосибирской области, в 2020-2021 учебном </a:t>
            </a:r>
            <a:r>
              <a:rPr lang="ru-RU" sz="2600" b="1" dirty="0" smtClean="0">
                <a:solidFill>
                  <a:schemeClr val="tx1"/>
                </a:solidFill>
              </a:rPr>
              <a:t>году»,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приказ </a:t>
            </a:r>
            <a:r>
              <a:rPr lang="ru-RU" sz="2600" b="1" dirty="0" smtClean="0">
                <a:solidFill>
                  <a:schemeClr val="tx1"/>
                </a:solidFill>
              </a:rPr>
              <a:t> управления </a:t>
            </a:r>
            <a:r>
              <a:rPr lang="ru-RU" sz="2600" b="1" dirty="0">
                <a:solidFill>
                  <a:schemeClr val="tx1"/>
                </a:solidFill>
              </a:rPr>
              <a:t>образования администрации Тогучинского района Новосибирской области </a:t>
            </a:r>
            <a:r>
              <a:rPr lang="ru-RU" sz="2600" b="1" dirty="0" smtClean="0">
                <a:solidFill>
                  <a:schemeClr val="tx1"/>
                </a:solidFill>
              </a:rPr>
              <a:t>от </a:t>
            </a:r>
            <a:r>
              <a:rPr lang="ru-RU" sz="2600" b="1" dirty="0">
                <a:solidFill>
                  <a:schemeClr val="tx1"/>
                </a:solidFill>
              </a:rPr>
              <a:t>10.09.2020 №301 «Об организации социально-психологического тестирования обучающихся», </a:t>
            </a:r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</a:rPr>
              <a:t>письмо </a:t>
            </a:r>
            <a:r>
              <a:rPr lang="ru-RU" sz="2600" b="1" dirty="0">
                <a:solidFill>
                  <a:schemeClr val="tx1"/>
                </a:solidFill>
              </a:rPr>
              <a:t>управления образования администрации Тогучинского района Новосибирской области </a:t>
            </a:r>
            <a:r>
              <a:rPr lang="ru-RU" sz="2600" b="1" dirty="0" smtClean="0">
                <a:solidFill>
                  <a:schemeClr val="tx1"/>
                </a:solidFill>
              </a:rPr>
              <a:t>от </a:t>
            </a:r>
            <a:r>
              <a:rPr lang="ru-RU" sz="2600" b="1" dirty="0">
                <a:solidFill>
                  <a:schemeClr val="tx1"/>
                </a:solidFill>
              </a:rPr>
              <a:t>12.10.2020 №2145 «Об усилении работы по СПТ».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</TotalTime>
  <Words>498</Words>
  <Application>Microsoft Office PowerPoint</Application>
  <PresentationFormat>Широкоэкранный</PresentationFormat>
  <Paragraphs>74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</vt:lpstr>
      <vt:lpstr>Wingdings 3</vt:lpstr>
      <vt:lpstr>Сектор</vt:lpstr>
      <vt:lpstr>Профилактика  аДдиктивного поведения несовершеннолетних  в образовательных организациях  Тогучинского района</vt:lpstr>
      <vt:lpstr>Аддиктивное поведение </vt:lpstr>
      <vt:lpstr>Виды Аддиктивного поведения</vt:lpstr>
      <vt:lpstr>Нормативные документы</vt:lpstr>
      <vt:lpstr>мониторинг детского коллектива  в образовательных организациях</vt:lpstr>
      <vt:lpstr>ДействиЯ классного руководителя при обнаружении признаков аддиктивного поведения у обучающихся </vt:lpstr>
      <vt:lpstr>этапы работы классного руководителя с несовершеннолетним при выявлении признаков аддиктивного поведения </vt:lpstr>
      <vt:lpstr>Формы работы по профилактике аддиктивного поведения несовершеннолетних</vt:lpstr>
      <vt:lpstr>Нормативные документы по социально-психологическому тестированию несовершеннолетних</vt:lpstr>
      <vt:lpstr>Результаты Социально- психологическое тестирование за два года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аддиктивного поведения несовершеннолетних в образовательных организациях Тогучинского района</dc:title>
  <dc:creator>Solodova Zoya</dc:creator>
  <cp:lastModifiedBy>Пользователь Windows</cp:lastModifiedBy>
  <cp:revision>21</cp:revision>
  <dcterms:created xsi:type="dcterms:W3CDTF">2021-03-10T09:28:08Z</dcterms:created>
  <dcterms:modified xsi:type="dcterms:W3CDTF">2021-03-11T04:08:00Z</dcterms:modified>
</cp:coreProperties>
</file>