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B8507-B12D-4981-AA0E-FF49D95CD4F2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6525F-05D9-49AB-9CD6-2F412361B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8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9EB74-9212-4994-A314-68B4FF5F1185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4262E-3D54-4930-9F9E-4842E9FC7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93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5947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951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772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263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703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46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018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344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625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4262E-3D54-4930-9F9E-4842E9FC72F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5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934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60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96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4086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707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0246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94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340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5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51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7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75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7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88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08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06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4F45D2E-008B-411E-87C2-FEBD5F9F97C6}" type="datetimeFigureOut">
              <a:rPr lang="ru-RU" smtClean="0"/>
              <a:t>11.03.2021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A225CC-2B1A-4A9F-B2F2-A984249F3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637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545" y="235527"/>
            <a:ext cx="11887200" cy="4045527"/>
          </a:xfrm>
        </p:spPr>
        <p:txBody>
          <a:bodyPr>
            <a:noAutofit/>
          </a:bodyPr>
          <a:lstStyle/>
          <a:p>
            <a:pPr algn="ctr"/>
            <a:r>
              <a:rPr lang="ru-RU" sz="4500" dirty="0" smtClean="0"/>
              <a:t>Профилактика </a:t>
            </a:r>
            <a:br>
              <a:rPr lang="ru-RU" sz="4500" dirty="0" smtClean="0"/>
            </a:br>
            <a:r>
              <a:rPr lang="ru-RU" sz="4500" dirty="0" err="1" smtClean="0"/>
              <a:t>аДдиктивного</a:t>
            </a:r>
            <a:r>
              <a:rPr lang="ru-RU" sz="4500" dirty="0" smtClean="0"/>
              <a:t> </a:t>
            </a:r>
            <a:r>
              <a:rPr lang="ru-RU" sz="4500" dirty="0" smtClean="0"/>
              <a:t>поведения несовершеннолетних </a:t>
            </a:r>
            <a:br>
              <a:rPr lang="ru-RU" sz="4500" dirty="0" smtClean="0"/>
            </a:br>
            <a:r>
              <a:rPr lang="ru-RU" sz="4500" dirty="0" smtClean="0"/>
              <a:t>в образовательных организациях </a:t>
            </a:r>
            <a:br>
              <a:rPr lang="ru-RU" sz="4500" dirty="0" smtClean="0"/>
            </a:br>
            <a:r>
              <a:rPr lang="ru-RU" sz="4500" dirty="0" smtClean="0"/>
              <a:t>Тогучинского района</a:t>
            </a:r>
            <a:endParaRPr lang="ru-RU" sz="4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1396" y="5153891"/>
            <a:ext cx="6400800" cy="156358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В.А. </a:t>
            </a:r>
            <a:r>
              <a:rPr lang="ru-RU" dirty="0" err="1" smtClean="0">
                <a:solidFill>
                  <a:schemeClr val="bg1"/>
                </a:solidFill>
              </a:rPr>
              <a:t>Боруто</a:t>
            </a:r>
            <a:r>
              <a:rPr lang="ru-RU" dirty="0" smtClean="0">
                <a:solidFill>
                  <a:schemeClr val="bg1"/>
                </a:solidFill>
              </a:rPr>
              <a:t>, начальник управления образования администрации Тогучинского района Новосибирской области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00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375" y="247841"/>
            <a:ext cx="11133716" cy="150706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Результаты Социально- психологическое тестирование за два года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166236"/>
              </p:ext>
            </p:extLst>
          </p:nvPr>
        </p:nvGraphicFramePr>
        <p:xfrm>
          <a:off x="817417" y="2023596"/>
          <a:ext cx="10861965" cy="437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49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5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30441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>
                          <a:solidFill>
                            <a:schemeClr val="tx1"/>
                          </a:solidFill>
                        </a:rPr>
                        <a:t>2019 год</a:t>
                      </a:r>
                      <a:endParaRPr lang="ru-RU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>
                          <a:solidFill>
                            <a:schemeClr val="tx1"/>
                          </a:solidFill>
                        </a:rPr>
                        <a:t>2020 год</a:t>
                      </a:r>
                      <a:endParaRPr lang="ru-RU" sz="32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63781"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1657</a:t>
                      </a:r>
                      <a:endParaRPr lang="ru-RU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Количество обучающих прошедших тестирование</a:t>
                      </a:r>
                      <a:endParaRPr lang="ru-RU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1675</a:t>
                      </a:r>
                      <a:endParaRPr lang="ru-RU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19973"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69</a:t>
                      </a:r>
                      <a:endParaRPr lang="ru-RU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Количество обучающих латентного риска</a:t>
                      </a:r>
                    </a:p>
                    <a:p>
                      <a:pPr algn="ctr"/>
                      <a:endParaRPr lang="ru-RU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ru-RU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54026"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Количество обучающих явного риска</a:t>
                      </a:r>
                    </a:p>
                    <a:p>
                      <a:pPr algn="ctr"/>
                      <a:endParaRPr lang="ru-RU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2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12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8622" y="2343836"/>
            <a:ext cx="8534400" cy="1507067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Спасибо за внимание!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9015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0276" y="316384"/>
            <a:ext cx="8534400" cy="1507067"/>
          </a:xfrm>
        </p:spPr>
        <p:txBody>
          <a:bodyPr/>
          <a:lstStyle/>
          <a:p>
            <a:pPr algn="ctr"/>
            <a:r>
              <a:rPr lang="ru-RU" b="1" dirty="0" err="1"/>
              <a:t>Аддиктивное</a:t>
            </a:r>
            <a:r>
              <a:rPr lang="ru-RU" b="1" dirty="0"/>
              <a:t> поведение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7349" y="1823452"/>
            <a:ext cx="9935662" cy="3919832"/>
          </a:xfrm>
        </p:spPr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sz="2800" dirty="0" smtClean="0">
                <a:solidFill>
                  <a:schemeClr val="bg1"/>
                </a:solidFill>
              </a:rPr>
              <a:t>одна из форм деструктивного поведения, которая выражается в стремлении к уходу от реальности путем изменения своего психического состояния посредством приема некоторых веществ или постоянной фиксации внимания на определенных предметах или активностях (видах деятельности), что сопровождается развитием интенсивных эмоций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58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564" y="286083"/>
            <a:ext cx="8679743" cy="174725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Виды </a:t>
            </a:r>
            <a:r>
              <a:rPr lang="ru-RU" b="1" dirty="0" err="1" smtClean="0"/>
              <a:t>Аддиктивного</a:t>
            </a:r>
            <a:r>
              <a:rPr lang="ru-RU" b="1" dirty="0" smtClean="0"/>
              <a:t> поведения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1198" y="1897082"/>
            <a:ext cx="4495930" cy="46828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u="sng" dirty="0" smtClean="0">
                <a:solidFill>
                  <a:schemeClr val="bg1"/>
                </a:solidFill>
              </a:rPr>
              <a:t>Химический</a:t>
            </a:r>
          </a:p>
          <a:p>
            <a:pPr marL="0" indent="0">
              <a:buNone/>
            </a:pPr>
            <a:endParaRPr lang="ru-RU" sz="3200" u="sng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алкоголизм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наркомания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токсикомания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err="1" smtClean="0">
                <a:solidFill>
                  <a:schemeClr val="bg1"/>
                </a:solidFill>
              </a:rPr>
              <a:t>табакокурение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393742" y="1731818"/>
            <a:ext cx="5105529" cy="50133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200" u="sng" dirty="0" smtClean="0">
                <a:solidFill>
                  <a:schemeClr val="bg1"/>
                </a:solidFill>
              </a:rPr>
              <a:t>Нехимический</a:t>
            </a:r>
          </a:p>
          <a:p>
            <a:pPr marL="0" indent="0">
              <a:buNone/>
            </a:pPr>
            <a:endParaRPr lang="ru-RU" sz="3200" u="sng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игровая зависимость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bg1"/>
                </a:solidFill>
              </a:rPr>
              <a:t>пищевая </a:t>
            </a:r>
            <a:r>
              <a:rPr lang="ru-RU" sz="3200" dirty="0">
                <a:solidFill>
                  <a:schemeClr val="bg1"/>
                </a:solidFill>
              </a:rPr>
              <a:t>зависимость (булимия, анорексия</a:t>
            </a:r>
            <a:r>
              <a:rPr lang="ru-RU" sz="320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err="1" smtClean="0">
                <a:solidFill>
                  <a:schemeClr val="bg1"/>
                </a:solidFill>
              </a:rPr>
              <a:t>трудоголизмания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69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8638" y="449722"/>
            <a:ext cx="8534400" cy="1507067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Нормативные документы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037" y="1567544"/>
            <a:ext cx="11139054" cy="504107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МЕЖВЕДОМСТВЕННЫЙ </a:t>
            </a:r>
            <a:r>
              <a:rPr lang="ru-RU" b="1" dirty="0" smtClean="0">
                <a:solidFill>
                  <a:schemeClr val="bg1"/>
                </a:solidFill>
              </a:rPr>
              <a:t>ПЛАН мероприятий </a:t>
            </a:r>
            <a:r>
              <a:rPr lang="ru-RU" b="1" dirty="0">
                <a:solidFill>
                  <a:schemeClr val="bg1"/>
                </a:solidFill>
              </a:rPr>
              <a:t>по профилактике суицидального, </a:t>
            </a:r>
            <a:r>
              <a:rPr lang="ru-RU" b="1" dirty="0" err="1">
                <a:solidFill>
                  <a:schemeClr val="bg1"/>
                </a:solidFill>
              </a:rPr>
              <a:t>аддиктивного</a:t>
            </a:r>
            <a:r>
              <a:rPr lang="ru-RU" b="1" dirty="0">
                <a:solidFill>
                  <a:schemeClr val="bg1"/>
                </a:solidFill>
              </a:rPr>
              <a:t> и </a:t>
            </a:r>
            <a:r>
              <a:rPr lang="ru-RU" b="1" dirty="0" err="1">
                <a:solidFill>
                  <a:schemeClr val="bg1"/>
                </a:solidFill>
              </a:rPr>
              <a:t>делинквентного</a:t>
            </a:r>
            <a:r>
              <a:rPr lang="ru-RU" b="1" dirty="0">
                <a:solidFill>
                  <a:schemeClr val="bg1"/>
                </a:solidFill>
              </a:rPr>
              <a:t>  поведения </a:t>
            </a:r>
            <a:r>
              <a:rPr lang="ru-RU" b="1" dirty="0" smtClean="0">
                <a:solidFill>
                  <a:schemeClr val="bg1"/>
                </a:solidFill>
              </a:rPr>
              <a:t>несовершеннолетних в </a:t>
            </a:r>
            <a:r>
              <a:rPr lang="ru-RU" b="1" dirty="0">
                <a:solidFill>
                  <a:schemeClr val="bg1"/>
                </a:solidFill>
              </a:rPr>
              <a:t>Тогучинском районе Новосибирской </a:t>
            </a:r>
            <a:r>
              <a:rPr lang="ru-RU" b="1" dirty="0" smtClean="0">
                <a:solidFill>
                  <a:schemeClr val="bg1"/>
                </a:solidFill>
              </a:rPr>
              <a:t>области;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ПЛАН работы </a:t>
            </a:r>
            <a:r>
              <a:rPr lang="ru-RU" b="1" dirty="0">
                <a:solidFill>
                  <a:schemeClr val="bg1"/>
                </a:solidFill>
              </a:rPr>
              <a:t>по профилактике и противодействию вовлечения несовершеннолетних общеобразовательных организаций Тогучинского района в организацию и проведение массовых антиобщественных мероприятий, протестных акций, собраний, </a:t>
            </a:r>
            <a:r>
              <a:rPr lang="ru-RU" b="1" dirty="0" smtClean="0">
                <a:solidFill>
                  <a:schemeClr val="bg1"/>
                </a:solidFill>
              </a:rPr>
              <a:t>митингов;</a:t>
            </a:r>
            <a:endParaRPr lang="ru-RU" b="1" dirty="0">
              <a:solidFill>
                <a:schemeClr val="bg1"/>
              </a:solidFill>
            </a:endParaRPr>
          </a:p>
          <a:p>
            <a:r>
              <a:rPr lang="ru-RU" b="1" dirty="0">
                <a:solidFill>
                  <a:schemeClr val="bg1"/>
                </a:solidFill>
              </a:rPr>
              <a:t> АЛГОРИТМ ДЕЙСТВИЙ ДЛЯ </a:t>
            </a:r>
            <a:r>
              <a:rPr lang="ru-RU" b="1" dirty="0" smtClean="0">
                <a:solidFill>
                  <a:schemeClr val="bg1"/>
                </a:solidFill>
              </a:rPr>
              <a:t>ПЕДАГОГОВ И РОДИТЕЛЕЙ   по </a:t>
            </a:r>
            <a:r>
              <a:rPr lang="ru-RU" b="1" dirty="0">
                <a:solidFill>
                  <a:schemeClr val="bg1"/>
                </a:solidFill>
              </a:rPr>
              <a:t>раннему выявлению и реагированию на деструктивное поведение несовершеннолетних, проявляющееся под воздействием информации негативного характера, распространяемой в сети </a:t>
            </a:r>
            <a:r>
              <a:rPr lang="ru-RU" b="1" dirty="0" smtClean="0">
                <a:solidFill>
                  <a:schemeClr val="bg1"/>
                </a:solidFill>
              </a:rPr>
              <a:t>Интернет,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   другие документы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0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6182" y="283467"/>
            <a:ext cx="10515600" cy="1507067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мониторинг детского коллектива </a:t>
            </a:r>
            <a:br>
              <a:rPr lang="ru-RU" b="1" dirty="0"/>
            </a:br>
            <a:r>
              <a:rPr lang="ru-RU" b="1" dirty="0" smtClean="0"/>
              <a:t>в образовательных организациях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3" y="1790534"/>
            <a:ext cx="11113324" cy="5215908"/>
          </a:xfrm>
        </p:spPr>
        <p:txBody>
          <a:bodyPr>
            <a:normAutofit/>
          </a:bodyPr>
          <a:lstStyle/>
          <a:p>
            <a:pPr lvl="0"/>
            <a:r>
              <a:rPr lang="ru-RU" b="1" dirty="0">
                <a:solidFill>
                  <a:schemeClr val="bg1"/>
                </a:solidFill>
              </a:rPr>
              <a:t>регулярное отслеживание посещаемости занятий </a:t>
            </a:r>
            <a:r>
              <a:rPr lang="ru-RU" b="1" dirty="0" smtClean="0">
                <a:solidFill>
                  <a:schemeClr val="bg1"/>
                </a:solidFill>
              </a:rPr>
              <a:t>обучающимися; 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</a:rPr>
              <a:t>отслеживание </a:t>
            </a:r>
            <a:r>
              <a:rPr lang="ru-RU" b="1" dirty="0">
                <a:solidFill>
                  <a:schemeClr val="bg1"/>
                </a:solidFill>
              </a:rPr>
              <a:t>динамики успеваемости </a:t>
            </a:r>
            <a:r>
              <a:rPr lang="ru-RU" b="1" dirty="0" smtClean="0">
                <a:solidFill>
                  <a:schemeClr val="bg1"/>
                </a:solidFill>
              </a:rPr>
              <a:t>обучающихся;</a:t>
            </a:r>
            <a:endParaRPr lang="ru-RU" b="1" dirty="0">
              <a:solidFill>
                <a:schemeClr val="bg1"/>
              </a:solidFill>
            </a:endParaRPr>
          </a:p>
          <a:p>
            <a:pPr lvl="0"/>
            <a:r>
              <a:rPr lang="ru-RU" b="1" dirty="0">
                <a:solidFill>
                  <a:schemeClr val="bg1"/>
                </a:solidFill>
              </a:rPr>
              <a:t>проведение с участием педагога-психолога периодической диагностики коллектива, направленной на выявление признаков </a:t>
            </a:r>
            <a:r>
              <a:rPr lang="ru-RU" b="1" dirty="0" err="1" smtClean="0">
                <a:solidFill>
                  <a:schemeClr val="bg1"/>
                </a:solidFill>
              </a:rPr>
              <a:t>аддиктивного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поведения у </a:t>
            </a:r>
            <a:r>
              <a:rPr lang="ru-RU" b="1" dirty="0" smtClean="0">
                <a:solidFill>
                  <a:schemeClr val="bg1"/>
                </a:solidFill>
              </a:rPr>
              <a:t>несовершеннолетних;</a:t>
            </a:r>
            <a:endParaRPr lang="ru-RU" b="1" dirty="0">
              <a:solidFill>
                <a:schemeClr val="bg1"/>
              </a:solidFill>
            </a:endParaRPr>
          </a:p>
          <a:p>
            <a:pPr lvl="0"/>
            <a:r>
              <a:rPr lang="ru-RU" b="1" dirty="0">
                <a:solidFill>
                  <a:schemeClr val="bg1"/>
                </a:solidFill>
              </a:rPr>
              <a:t>организация наблюдения за </a:t>
            </a:r>
            <a:r>
              <a:rPr lang="ru-RU" b="1" dirty="0" smtClean="0">
                <a:solidFill>
                  <a:schemeClr val="bg1"/>
                </a:solidFill>
              </a:rPr>
              <a:t>поведением подростков;</a:t>
            </a:r>
            <a:endParaRPr lang="ru-RU" b="1" dirty="0">
              <a:solidFill>
                <a:schemeClr val="bg1"/>
              </a:solidFill>
            </a:endParaRPr>
          </a:p>
          <a:p>
            <a:pPr lvl="0"/>
            <a:r>
              <a:rPr lang="ru-RU" b="1" dirty="0">
                <a:solidFill>
                  <a:schemeClr val="bg1"/>
                </a:solidFill>
              </a:rPr>
              <a:t>учет детей, состоящих на внутреннем </a:t>
            </a:r>
            <a:r>
              <a:rPr lang="ru-RU" b="1" dirty="0" smtClean="0">
                <a:solidFill>
                  <a:schemeClr val="bg1"/>
                </a:solidFill>
              </a:rPr>
              <a:t>контроле, на учете в ПДН, «группа риска»;</a:t>
            </a:r>
            <a:endParaRPr lang="ru-RU" b="1" dirty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индивидуальная </a:t>
            </a:r>
            <a:r>
              <a:rPr lang="ru-RU" b="1" dirty="0">
                <a:solidFill>
                  <a:schemeClr val="bg1"/>
                </a:solidFill>
              </a:rPr>
              <a:t>профилактическая </a:t>
            </a:r>
            <a:r>
              <a:rPr lang="ru-RU" b="1" dirty="0" smtClean="0">
                <a:solidFill>
                  <a:schemeClr val="bg1"/>
                </a:solidFill>
              </a:rPr>
              <a:t>работа;</a:t>
            </a:r>
            <a:endParaRPr lang="ru-RU" b="1" dirty="0">
              <a:solidFill>
                <a:schemeClr val="bg1"/>
              </a:solidFill>
            </a:endParaRPr>
          </a:p>
          <a:p>
            <a:pPr lvl="0"/>
            <a:r>
              <a:rPr lang="ru-RU" b="1" dirty="0">
                <a:solidFill>
                  <a:schemeClr val="bg1"/>
                </a:solidFill>
              </a:rPr>
              <a:t>обращение особого внимания на </a:t>
            </a:r>
            <a:r>
              <a:rPr lang="ru-RU" b="1" dirty="0" smtClean="0">
                <a:solidFill>
                  <a:schemeClr val="bg1"/>
                </a:solidFill>
              </a:rPr>
              <a:t>обучающихся, имеющих </a:t>
            </a:r>
            <a:r>
              <a:rPr lang="ru-RU" b="1" dirty="0">
                <a:solidFill>
                  <a:schemeClr val="bg1"/>
                </a:solidFill>
              </a:rPr>
              <a:t>высокий уровень риска </a:t>
            </a:r>
            <a:r>
              <a:rPr lang="ru-RU" b="1" dirty="0" err="1" smtClean="0">
                <a:solidFill>
                  <a:schemeClr val="bg1"/>
                </a:solidFill>
              </a:rPr>
              <a:t>аддиктивного</a:t>
            </a:r>
            <a:r>
              <a:rPr lang="ru-RU" b="1" dirty="0" smtClean="0">
                <a:solidFill>
                  <a:schemeClr val="bg1"/>
                </a:solidFill>
              </a:rPr>
              <a:t> поведения.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440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4609"/>
            <a:ext cx="12192000" cy="3101001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/>
              <a:t>ДействиЯ</a:t>
            </a:r>
            <a:r>
              <a:rPr lang="ru-RU" b="1" dirty="0" smtClean="0"/>
              <a:t> классного руководителя при </a:t>
            </a:r>
            <a:r>
              <a:rPr lang="ru-RU" b="1" dirty="0"/>
              <a:t>обнаружении признаков </a:t>
            </a:r>
            <a:r>
              <a:rPr lang="ru-RU" b="1" dirty="0" err="1"/>
              <a:t>аддиктивного</a:t>
            </a:r>
            <a:r>
              <a:rPr lang="ru-RU" b="1" dirty="0"/>
              <a:t> поведения </a:t>
            </a:r>
            <a:r>
              <a:rPr lang="ru-RU" b="1" dirty="0" smtClean="0"/>
              <a:t>у </a:t>
            </a:r>
            <a:r>
              <a:rPr lang="ru-RU" b="1" dirty="0"/>
              <a:t>обучающихся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2493818"/>
            <a:ext cx="11602191" cy="4364181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chemeClr val="bg1"/>
                </a:solidFill>
              </a:rPr>
              <a:t>привлекают </a:t>
            </a:r>
            <a:r>
              <a:rPr lang="ru-RU" b="1" dirty="0">
                <a:solidFill>
                  <a:schemeClr val="bg1"/>
                </a:solidFill>
              </a:rPr>
              <a:t>к работе с несовершеннолетним педагога- психолога для проведения диагностических и, при необходимости, коррекционных </a:t>
            </a:r>
            <a:r>
              <a:rPr lang="ru-RU" b="1" dirty="0" smtClean="0">
                <a:solidFill>
                  <a:schemeClr val="bg1"/>
                </a:solidFill>
              </a:rPr>
              <a:t>мероприятий;</a:t>
            </a:r>
            <a:endParaRPr lang="ru-RU" b="1" dirty="0">
              <a:solidFill>
                <a:schemeClr val="bg1"/>
              </a:solidFill>
            </a:endParaRPr>
          </a:p>
          <a:p>
            <a:pPr lvl="0"/>
            <a:r>
              <a:rPr lang="ru-RU" b="1" dirty="0">
                <a:solidFill>
                  <a:schemeClr val="bg1"/>
                </a:solidFill>
              </a:rPr>
              <a:t>информируют родителей (законных представителей) несовершеннолетнего и определить единую воспитательную </a:t>
            </a:r>
            <a:r>
              <a:rPr lang="ru-RU" b="1" dirty="0" smtClean="0">
                <a:solidFill>
                  <a:schemeClr val="bg1"/>
                </a:solidFill>
              </a:rPr>
              <a:t>стратегию;</a:t>
            </a:r>
            <a:endParaRPr lang="ru-RU" b="1" dirty="0">
              <a:solidFill>
                <a:schemeClr val="bg1"/>
              </a:solidFill>
            </a:endParaRPr>
          </a:p>
          <a:p>
            <a:pPr lvl="0"/>
            <a:r>
              <a:rPr lang="ru-RU" b="1" dirty="0">
                <a:solidFill>
                  <a:schemeClr val="bg1"/>
                </a:solidFill>
              </a:rPr>
              <a:t>сообщают о признаках противоправных деяний несовершеннолетнего администрации образовательной организации для принятия решения </a:t>
            </a:r>
            <a:r>
              <a:rPr lang="ru-RU" b="1" dirty="0" smtClean="0">
                <a:solidFill>
                  <a:schemeClr val="bg1"/>
                </a:solidFill>
              </a:rPr>
              <a:t>об информировании </a:t>
            </a:r>
            <a:r>
              <a:rPr lang="ru-RU" b="1" dirty="0">
                <a:solidFill>
                  <a:schemeClr val="bg1"/>
                </a:solidFill>
              </a:rPr>
              <a:t>сотрудника подразделения по делам несовершеннолетних органа внутренних </a:t>
            </a:r>
            <a:r>
              <a:rPr lang="ru-RU" b="1" dirty="0" smtClean="0">
                <a:solidFill>
                  <a:schemeClr val="bg1"/>
                </a:solidFill>
              </a:rPr>
              <a:t>дел.</a:t>
            </a:r>
            <a:endParaRPr lang="ru-RU" b="1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70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654" y="317114"/>
            <a:ext cx="11319163" cy="184419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этапы работы </a:t>
            </a:r>
            <a:r>
              <a:rPr lang="ru-RU" b="1" dirty="0" smtClean="0"/>
              <a:t>классного руководителя </a:t>
            </a:r>
            <a:r>
              <a:rPr lang="ru-RU" b="1" dirty="0"/>
              <a:t>с несовершеннолетним при выявлении признаков </a:t>
            </a:r>
            <a:r>
              <a:rPr lang="ru-RU" b="1" dirty="0" err="1"/>
              <a:t>аддиктивного</a:t>
            </a:r>
            <a:r>
              <a:rPr lang="ru-RU" b="1" dirty="0"/>
              <a:t> поведения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230583"/>
            <a:ext cx="10529454" cy="44257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</a:rPr>
              <a:t>диагностики подростка; 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</a:rPr>
              <a:t>налаживание доверительных отношений;</a:t>
            </a:r>
          </a:p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</a:rPr>
              <a:t>психологическая поддержка подростка;</a:t>
            </a:r>
          </a:p>
          <a:p>
            <a:pPr lvl="0"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</a:rPr>
              <a:t>анализ </a:t>
            </a:r>
            <a:r>
              <a:rPr lang="ru-RU" sz="3200" dirty="0" smtClean="0">
                <a:solidFill>
                  <a:schemeClr val="tx1"/>
                </a:solidFill>
              </a:rPr>
              <a:t>результатов деятельности.</a:t>
            </a:r>
            <a:endParaRPr lang="ru-RU" sz="3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1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8872" y="164713"/>
            <a:ext cx="10460182" cy="177492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Формы работы по профилактике </a:t>
            </a:r>
            <a:r>
              <a:rPr lang="ru-RU" b="1" dirty="0" err="1" smtClean="0"/>
              <a:t>аддиктивного</a:t>
            </a:r>
            <a:r>
              <a:rPr lang="ru-RU" b="1" dirty="0" smtClean="0"/>
              <a:t> поведения несовершеннолетних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1303" y="2327564"/>
            <a:ext cx="10302441" cy="4162521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индивидуальная работа с несовершеннолетними;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позиция «родители  - педагоги»;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процедура урегулирования </a:t>
            </a:r>
            <a:r>
              <a:rPr lang="ru-RU" sz="2800" dirty="0" err="1" smtClean="0">
                <a:solidFill>
                  <a:schemeClr val="tx1"/>
                </a:solidFill>
              </a:rPr>
              <a:t>буллинга</a:t>
            </a:r>
            <a:r>
              <a:rPr lang="ru-RU" sz="28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привлечение специалистов;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информирование о службах помощи;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организация воспитательной работы;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проведение бесед.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1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41805"/>
            <a:ext cx="10986655" cy="144241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Нормативные документы по социально-психологическому тестированию несовершеннолетних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6582" y="2064327"/>
            <a:ext cx="10529454" cy="4793673"/>
          </a:xfrm>
        </p:spPr>
        <p:txBody>
          <a:bodyPr>
            <a:normAutofit fontScale="77500" lnSpcReduction="20000"/>
          </a:bodyPr>
          <a:lstStyle/>
          <a:p>
            <a:r>
              <a:rPr lang="ru-RU" sz="2600" b="1" dirty="0" smtClean="0">
                <a:solidFill>
                  <a:schemeClr val="tx1"/>
                </a:solidFill>
              </a:rPr>
              <a:t>приказ  </a:t>
            </a:r>
            <a:r>
              <a:rPr lang="ru-RU" sz="2600" b="1" dirty="0">
                <a:solidFill>
                  <a:schemeClr val="tx1"/>
                </a:solidFill>
              </a:rPr>
              <a:t>Министерства просвещения Российской Федерации от 20.02.2020 № 59 «Об утверждении Порядка проведения социально-психологического тестирования обучающихся в общеобразовательных организациях и профессиональных образовательных организациях</a:t>
            </a:r>
            <a:r>
              <a:rPr lang="ru-RU" sz="2600" b="1" dirty="0" smtClean="0">
                <a:solidFill>
                  <a:schemeClr val="tx1"/>
                </a:solidFill>
              </a:rPr>
              <a:t>»,</a:t>
            </a:r>
          </a:p>
          <a:p>
            <a:r>
              <a:rPr lang="ru-RU" sz="2600" b="1" dirty="0" smtClean="0">
                <a:solidFill>
                  <a:schemeClr val="tx1"/>
                </a:solidFill>
              </a:rPr>
              <a:t>приказ Министерства </a:t>
            </a:r>
            <a:r>
              <a:rPr lang="ru-RU" sz="2600" b="1" dirty="0">
                <a:solidFill>
                  <a:schemeClr val="tx1"/>
                </a:solidFill>
              </a:rPr>
              <a:t>образования Новосибирской области от 02.09.2020 №1803 «Об организации социально-психологического тестирования обучающихся общеобразовательных организаций и профессиональных образовательных организаций, расположенных на территории Новосибирской области, в 2020-2021 учебном </a:t>
            </a:r>
            <a:r>
              <a:rPr lang="ru-RU" sz="2600" b="1" dirty="0" smtClean="0">
                <a:solidFill>
                  <a:schemeClr val="tx1"/>
                </a:solidFill>
              </a:rPr>
              <a:t>году»,</a:t>
            </a:r>
          </a:p>
          <a:p>
            <a:r>
              <a:rPr lang="ru-RU" sz="2600" b="1" dirty="0">
                <a:solidFill>
                  <a:schemeClr val="tx1"/>
                </a:solidFill>
              </a:rPr>
              <a:t>приказ </a:t>
            </a:r>
            <a:r>
              <a:rPr lang="ru-RU" sz="2600" b="1" dirty="0" smtClean="0">
                <a:solidFill>
                  <a:schemeClr val="tx1"/>
                </a:solidFill>
              </a:rPr>
              <a:t> управления </a:t>
            </a:r>
            <a:r>
              <a:rPr lang="ru-RU" sz="2600" b="1" dirty="0">
                <a:solidFill>
                  <a:schemeClr val="tx1"/>
                </a:solidFill>
              </a:rPr>
              <a:t>образования администрации Тогучинского района Новосибирской области </a:t>
            </a:r>
            <a:r>
              <a:rPr lang="ru-RU" sz="2600" b="1" dirty="0" smtClean="0">
                <a:solidFill>
                  <a:schemeClr val="tx1"/>
                </a:solidFill>
              </a:rPr>
              <a:t>от </a:t>
            </a:r>
            <a:r>
              <a:rPr lang="ru-RU" sz="2600" b="1" dirty="0">
                <a:solidFill>
                  <a:schemeClr val="tx1"/>
                </a:solidFill>
              </a:rPr>
              <a:t>10.09.2020 №301 «Об организации социально-психологического тестирования обучающихся», </a:t>
            </a:r>
            <a:endParaRPr lang="ru-RU" sz="2600" b="1" dirty="0" smtClean="0">
              <a:solidFill>
                <a:schemeClr val="tx1"/>
              </a:solidFill>
            </a:endParaRPr>
          </a:p>
          <a:p>
            <a:r>
              <a:rPr lang="ru-RU" sz="2600" b="1" dirty="0" smtClean="0">
                <a:solidFill>
                  <a:schemeClr val="tx1"/>
                </a:solidFill>
              </a:rPr>
              <a:t>письмо </a:t>
            </a:r>
            <a:r>
              <a:rPr lang="ru-RU" sz="2600" b="1" dirty="0">
                <a:solidFill>
                  <a:schemeClr val="tx1"/>
                </a:solidFill>
              </a:rPr>
              <a:t>управления образования администрации Тогучинского района Новосибирской области </a:t>
            </a:r>
            <a:r>
              <a:rPr lang="ru-RU" sz="2600" b="1" dirty="0" smtClean="0">
                <a:solidFill>
                  <a:schemeClr val="tx1"/>
                </a:solidFill>
              </a:rPr>
              <a:t>от </a:t>
            </a:r>
            <a:r>
              <a:rPr lang="ru-RU" sz="2600" b="1" dirty="0">
                <a:solidFill>
                  <a:schemeClr val="tx1"/>
                </a:solidFill>
              </a:rPr>
              <a:t>12.10.2020 №2145 «Об усилении работы по СПТ».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72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307</TotalTime>
  <Words>498</Words>
  <Application>Microsoft Office PowerPoint</Application>
  <PresentationFormat>Широкоэкранный</PresentationFormat>
  <Paragraphs>74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Century Gothic</vt:lpstr>
      <vt:lpstr>Wingdings</vt:lpstr>
      <vt:lpstr>Wingdings 3</vt:lpstr>
      <vt:lpstr>Сектор</vt:lpstr>
      <vt:lpstr>Профилактика  аДдиктивного поведения несовершеннолетних  в образовательных организациях  Тогучинского района</vt:lpstr>
      <vt:lpstr>Аддиктивное поведение </vt:lpstr>
      <vt:lpstr>Виды Аддиктивного поведения</vt:lpstr>
      <vt:lpstr>Нормативные документы</vt:lpstr>
      <vt:lpstr>мониторинг детского коллектива  в образовательных организациях</vt:lpstr>
      <vt:lpstr>ДействиЯ классного руководителя при обнаружении признаков аддиктивного поведения у обучающихся </vt:lpstr>
      <vt:lpstr>этапы работы классного руководителя с несовершеннолетним при выявлении признаков аддиктивного поведения </vt:lpstr>
      <vt:lpstr>Формы работы по профилактике аддиктивного поведения несовершеннолетних</vt:lpstr>
      <vt:lpstr>Нормативные документы по социально-психологическому тестированию несовершеннолетних</vt:lpstr>
      <vt:lpstr>Результаты Социально- психологическое тестирование за два года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аддиктивного поведения несовершеннолетних в образовательных организациях Тогучинского района</dc:title>
  <dc:creator>Solodova Zoya</dc:creator>
  <cp:lastModifiedBy>Пользователь Windows</cp:lastModifiedBy>
  <cp:revision>21</cp:revision>
  <dcterms:created xsi:type="dcterms:W3CDTF">2021-03-10T09:28:08Z</dcterms:created>
  <dcterms:modified xsi:type="dcterms:W3CDTF">2021-03-11T04:08:00Z</dcterms:modified>
</cp:coreProperties>
</file>