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13" r:id="rId4"/>
    <p:sldId id="314" r:id="rId5"/>
    <p:sldId id="320" r:id="rId6"/>
    <p:sldId id="321" r:id="rId7"/>
    <p:sldId id="322" r:id="rId8"/>
    <p:sldId id="323" r:id="rId9"/>
    <p:sldId id="328" r:id="rId10"/>
    <p:sldId id="324" r:id="rId11"/>
    <p:sldId id="329" r:id="rId12"/>
    <p:sldId id="325" r:id="rId13"/>
    <p:sldId id="326" r:id="rId14"/>
    <p:sldId id="327" r:id="rId15"/>
    <p:sldId id="330" r:id="rId16"/>
    <p:sldId id="331" r:id="rId17"/>
    <p:sldId id="272" r:id="rId18"/>
    <p:sldId id="275" r:id="rId19"/>
    <p:sldId id="265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8FF"/>
    <a:srgbClr val="FF4F4F"/>
    <a:srgbClr val="C665E1"/>
    <a:srgbClr val="0000FF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42191601049869"/>
          <c:y val="0"/>
          <c:w val="0.67495658932369151"/>
          <c:h val="0.831103317418902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7"/>
          <c:dPt>
            <c:idx val="0"/>
            <c:bubble3D val="0"/>
            <c:explosion val="16"/>
            <c:spPr>
              <a:solidFill>
                <a:srgbClr val="C00000">
                  <a:alpha val="7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7751-4C3B-BB04-A0DD7158A9A2}"/>
              </c:ext>
            </c:extLst>
          </c:dPt>
          <c:dPt>
            <c:idx val="1"/>
            <c:bubble3D val="0"/>
            <c:explosion val="9"/>
            <c:spPr>
              <a:solidFill>
                <a:srgbClr val="0070C0">
                  <a:alpha val="71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751-4C3B-BB04-A0DD7158A9A2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51-4C3B-BB04-A0DD7158A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42191601049869"/>
          <c:y val="0"/>
          <c:w val="0.58062301121573268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7"/>
          <c:dPt>
            <c:idx val="0"/>
            <c:bubble3D val="0"/>
            <c:explosion val="14"/>
            <c:spPr>
              <a:solidFill>
                <a:srgbClr val="C00000">
                  <a:alpha val="7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713A-4DA1-BAFB-4293C3E3DCB3}"/>
              </c:ext>
            </c:extLst>
          </c:dPt>
          <c:dPt>
            <c:idx val="1"/>
            <c:bubble3D val="0"/>
            <c:explosion val="0"/>
            <c:spPr>
              <a:solidFill>
                <a:srgbClr val="0070C0">
                  <a:alpha val="71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13A-4DA1-BAFB-4293C3E3DCB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3A-4DA1-BAFB-4293C3E3D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55772338805672"/>
          <c:y val="0"/>
          <c:w val="0.58062301121573268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7"/>
          <c:dPt>
            <c:idx val="0"/>
            <c:bubble3D val="0"/>
            <c:explosion val="14"/>
            <c:spPr>
              <a:solidFill>
                <a:srgbClr val="C00000">
                  <a:alpha val="7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09D0-46F7-951B-652444503448}"/>
              </c:ext>
            </c:extLst>
          </c:dPt>
          <c:dPt>
            <c:idx val="1"/>
            <c:bubble3D val="0"/>
            <c:explosion val="0"/>
            <c:spPr>
              <a:solidFill>
                <a:srgbClr val="0070C0">
                  <a:alpha val="71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09D0-46F7-951B-652444503448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0-46F7-951B-652444503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2891110522873"/>
          <c:y val="0"/>
          <c:w val="0.58062301121573268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7"/>
          <c:dPt>
            <c:idx val="0"/>
            <c:bubble3D val="0"/>
            <c:explosion val="14"/>
            <c:spPr>
              <a:solidFill>
                <a:srgbClr val="C00000">
                  <a:alpha val="7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713A-4DA1-BAFB-4293C3E3DCB3}"/>
              </c:ext>
            </c:extLst>
          </c:dPt>
          <c:dPt>
            <c:idx val="1"/>
            <c:bubble3D val="0"/>
            <c:explosion val="0"/>
            <c:spPr>
              <a:solidFill>
                <a:srgbClr val="0070C0">
                  <a:alpha val="71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13A-4DA1-BAFB-4293C3E3DCB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3A-4DA1-BAFB-4293C3E3D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96773310060818E-2"/>
          <c:y val="6.6133591573549005E-2"/>
          <c:w val="0.94774886240633505"/>
          <c:h val="0.6212900417253447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сх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2.9630000000000001</c:v>
                </c:pt>
                <c:pt idx="1">
                  <c:v>3.4660000000000002</c:v>
                </c:pt>
                <c:pt idx="2">
                  <c:v>3.5630000000000002</c:v>
                </c:pt>
                <c:pt idx="3">
                  <c:v>4.6482999999999999</c:v>
                </c:pt>
                <c:pt idx="4">
                  <c:v>4.6680000000000001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4-4CB4-BED0-F27A8A1B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637568"/>
        <c:axId val="82639104"/>
      </c:barChar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кфх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0.59199999999999997</c:v>
                </c:pt>
                <c:pt idx="1">
                  <c:v>0.62360000000000004</c:v>
                </c:pt>
                <c:pt idx="2">
                  <c:v>0.72289999999999999</c:v>
                </c:pt>
                <c:pt idx="3">
                  <c:v>1.1911</c:v>
                </c:pt>
                <c:pt idx="4">
                  <c:v>0.85099999999999998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14-4CB4-BED0-F27A8A1B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712064"/>
        <c:axId val="82710528"/>
      </c:barChart>
      <c:catAx>
        <c:axId val="8263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2639104"/>
        <c:crosses val="autoZero"/>
        <c:auto val="1"/>
        <c:lblAlgn val="ctr"/>
        <c:lblOffset val="100"/>
        <c:noMultiLvlLbl val="0"/>
      </c:catAx>
      <c:valAx>
        <c:axId val="82639104"/>
        <c:scaling>
          <c:orientation val="minMax"/>
          <c:max val="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637568"/>
        <c:crosses val="autoZero"/>
        <c:crossBetween val="between"/>
      </c:valAx>
      <c:valAx>
        <c:axId val="82710528"/>
        <c:scaling>
          <c:orientation val="minMax"/>
          <c:max val="3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712064"/>
        <c:crosses val="max"/>
        <c:crossBetween val="between"/>
      </c:valAx>
      <c:catAx>
        <c:axId val="82712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71052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906267702585159E-4"/>
          <c:y val="6.5966110040821075E-3"/>
          <c:w val="0.99492722561401847"/>
          <c:h val="0.9495245508454375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val>
            <c:numRef>
              <c:f>Лист4!$A$1:$A$13</c:f>
              <c:numCache>
                <c:formatCode>General</c:formatCode>
                <c:ptCount val="13"/>
                <c:pt idx="0">
                  <c:v>13.2</c:v>
                </c:pt>
                <c:pt idx="1">
                  <c:v>24.7</c:v>
                </c:pt>
                <c:pt idx="2">
                  <c:v>29.7</c:v>
                </c:pt>
                <c:pt idx="3">
                  <c:v>58.1</c:v>
                </c:pt>
                <c:pt idx="4">
                  <c:v>67.7</c:v>
                </c:pt>
                <c:pt idx="5">
                  <c:v>70.8</c:v>
                </c:pt>
                <c:pt idx="6">
                  <c:v>89.2</c:v>
                </c:pt>
                <c:pt idx="7">
                  <c:v>99.5</c:v>
                </c:pt>
                <c:pt idx="8">
                  <c:v>84.7</c:v>
                </c:pt>
                <c:pt idx="9">
                  <c:v>70</c:v>
                </c:pt>
                <c:pt idx="10">
                  <c:v>37.700000000000003</c:v>
                </c:pt>
                <c:pt idx="11">
                  <c:v>39.200000000000003</c:v>
                </c:pt>
                <c:pt idx="12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0-4AC1-88A2-33BD479F2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4505472"/>
        <c:axId val="294531840"/>
        <c:axId val="0"/>
      </c:bar3DChart>
      <c:catAx>
        <c:axId val="294505472"/>
        <c:scaling>
          <c:orientation val="minMax"/>
        </c:scaling>
        <c:delete val="1"/>
        <c:axPos val="b"/>
        <c:majorTickMark val="none"/>
        <c:minorTickMark val="none"/>
        <c:tickLblPos val="nextTo"/>
        <c:crossAx val="294531840"/>
        <c:crosses val="autoZero"/>
        <c:auto val="1"/>
        <c:lblAlgn val="ctr"/>
        <c:lblOffset val="100"/>
        <c:noMultiLvlLbl val="0"/>
      </c:catAx>
      <c:valAx>
        <c:axId val="294531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45054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790222897009533E-3"/>
          <c:y val="1.978979186607523E-2"/>
          <c:w val="0.99646983402031097"/>
          <c:h val="0.9495245508454375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8735721138089056E-3"/>
                  <c:y val="-1.13492730545106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0A-47E9-972E-DAF9B8B3BD27}"/>
                </c:ext>
              </c:extLst>
            </c:dLbl>
            <c:dLbl>
              <c:idx val="1"/>
              <c:layout>
                <c:manualLayout>
                  <c:x val="9.5572179216439918E-3"/>
                  <c:y val="-1.26661798036848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0A-47E9-972E-DAF9B8B3BD27}"/>
                </c:ext>
              </c:extLst>
            </c:dLbl>
            <c:dLbl>
              <c:idx val="2"/>
              <c:layout>
                <c:manualLayout>
                  <c:x val="9.5394439105109443E-3"/>
                  <c:y val="-2.6386444016328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0A-47E9-972E-DAF9B8B3BD27}"/>
                </c:ext>
              </c:extLst>
            </c:dLbl>
            <c:dLbl>
              <c:idx val="3"/>
              <c:layout>
                <c:manualLayout>
                  <c:x val="4.9675707888275798E-3"/>
                  <c:y val="-2.5859554433946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0A-47E9-972E-DAF9B8B3BD27}"/>
                </c:ext>
              </c:extLst>
            </c:dLbl>
            <c:dLbl>
              <c:idx val="4"/>
              <c:layout>
                <c:manualLayout>
                  <c:x val="5.1043443195077825E-3"/>
                  <c:y val="-2.58595544339461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0A-47E9-972E-DAF9B8B3BD27}"/>
                </c:ext>
              </c:extLst>
            </c:dLbl>
            <c:dLbl>
              <c:idx val="5"/>
              <c:layout>
                <c:manualLayout>
                  <c:x val="1.8918105539230557E-3"/>
                  <c:y val="-3.14026623338742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0A-47E9-972E-DAF9B8B3BD27}"/>
                </c:ext>
              </c:extLst>
            </c:dLbl>
            <c:dLbl>
              <c:idx val="6"/>
              <c:layout>
                <c:manualLayout>
                  <c:x val="5.7499080767388416E-3"/>
                  <c:y val="-6.81815235498361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223573684504378E-2"/>
                      <c:h val="0.1310262797978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E0A-47E9-972E-DAF9B8B3BD27}"/>
                </c:ext>
              </c:extLst>
            </c:dLbl>
            <c:dLbl>
              <c:idx val="7"/>
              <c:layout>
                <c:manualLayout>
                  <c:x val="6.4608364570248175E-3"/>
                  <c:y val="-2.05800439473064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0A-47E9-972E-DAF9B8B3BD27}"/>
                </c:ext>
              </c:extLst>
            </c:dLbl>
            <c:dLbl>
              <c:idx val="8"/>
              <c:layout>
                <c:manualLayout>
                  <c:x val="8.0760455712810229E-3"/>
                  <c:y val="-3.42995330868769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013584163014531E-2"/>
                      <c:h val="0.130751879211886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67C-420C-93BB-A4BD5EA78B4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72-46C1-8619-072DC7ED941E}"/>
                </c:ext>
              </c:extLst>
            </c:dLbl>
            <c:dLbl>
              <c:idx val="10"/>
              <c:layout>
                <c:manualLayout>
                  <c:x val="1.0827397041380152E-2"/>
                  <c:y val="-2.74400585964085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BA-46A9-B896-BF91E465167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20-48B8-8BA5-FB2B6B38A29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96-4DCB-8393-B022DAFCA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Лист4!$A$1:$A$13</c:f>
              <c:numCache>
                <c:formatCode>General</c:formatCode>
                <c:ptCount val="13"/>
                <c:pt idx="0">
                  <c:v>43.3</c:v>
                </c:pt>
                <c:pt idx="1">
                  <c:v>51.9</c:v>
                </c:pt>
                <c:pt idx="2">
                  <c:v>53.6</c:v>
                </c:pt>
                <c:pt idx="3">
                  <c:v>80.7</c:v>
                </c:pt>
                <c:pt idx="4">
                  <c:v>76.900000000000006</c:v>
                </c:pt>
                <c:pt idx="5">
                  <c:v>75.900000000000006</c:v>
                </c:pt>
                <c:pt idx="6">
                  <c:v>111.4</c:v>
                </c:pt>
                <c:pt idx="7">
                  <c:v>108.1</c:v>
                </c:pt>
                <c:pt idx="8">
                  <c:v>75.5</c:v>
                </c:pt>
                <c:pt idx="9">
                  <c:v>88.9</c:v>
                </c:pt>
                <c:pt idx="10">
                  <c:v>108.5</c:v>
                </c:pt>
                <c:pt idx="11">
                  <c:v>87.7</c:v>
                </c:pt>
                <c:pt idx="12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0A-47E9-972E-DAF9B8B3B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4505472"/>
        <c:axId val="294531840"/>
        <c:axId val="0"/>
      </c:bar3DChart>
      <c:catAx>
        <c:axId val="294505472"/>
        <c:scaling>
          <c:orientation val="minMax"/>
        </c:scaling>
        <c:delete val="1"/>
        <c:axPos val="b"/>
        <c:majorTickMark val="none"/>
        <c:minorTickMark val="none"/>
        <c:tickLblPos val="nextTo"/>
        <c:crossAx val="294531840"/>
        <c:crosses val="autoZero"/>
        <c:auto val="1"/>
        <c:lblAlgn val="ctr"/>
        <c:lblOffset val="100"/>
        <c:noMultiLvlLbl val="0"/>
      </c:catAx>
      <c:valAx>
        <c:axId val="294531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45054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056844432792037E-3"/>
          <c:y val="9.0715581651166447E-3"/>
          <c:w val="0.99646983402031097"/>
          <c:h val="0.9495245508454375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245909145604852E-2"/>
                  <c:y val="-7.86062447553930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5B-4BAD-BE3F-ABA9A0C5E9B7}"/>
                </c:ext>
              </c:extLst>
            </c:dLbl>
            <c:dLbl>
              <c:idx val="1"/>
              <c:layout>
                <c:manualLayout>
                  <c:x val="1.424590914560488E-2"/>
                  <c:y val="-8.40962311534955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5B-4BAD-BE3F-ABA9A0C5E9B7}"/>
                </c:ext>
              </c:extLst>
            </c:dLbl>
            <c:dLbl>
              <c:idx val="2"/>
              <c:layout>
                <c:manualLayout>
                  <c:x val="1.5646121365269425E-2"/>
                  <c:y val="-7.4477962805323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5B-4BAD-BE3F-ABA9A0C5E9B7}"/>
                </c:ext>
              </c:extLst>
            </c:dLbl>
            <c:dLbl>
              <c:idx val="3"/>
              <c:layout>
                <c:manualLayout>
                  <c:x val="9.5394439105110033E-3"/>
                  <c:y val="-3.95796660244926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5B-4BAD-BE3F-ABA9A0C5E9B7}"/>
                </c:ext>
              </c:extLst>
            </c:dLbl>
            <c:dLbl>
              <c:idx val="4"/>
              <c:layout>
                <c:manualLayout>
                  <c:x val="1.4119447671095343E-2"/>
                  <c:y val="-2.14367348104972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5B-4BAD-BE3F-ABA9A0C5E9B7}"/>
                </c:ext>
              </c:extLst>
            </c:dLbl>
            <c:dLbl>
              <c:idx val="5"/>
              <c:layout>
                <c:manualLayout>
                  <c:x val="1.0845393754990992E-2"/>
                  <c:y val="-5.1337876255375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5B-4BAD-BE3F-ABA9A0C5E9B7}"/>
                </c:ext>
              </c:extLst>
            </c:dLbl>
            <c:dLbl>
              <c:idx val="6"/>
              <c:layout>
                <c:manualLayout>
                  <c:x val="7.90250155469761E-3"/>
                  <c:y val="-2.0896634666359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5B-4BAD-BE3F-ABA9A0C5E9B7}"/>
                </c:ext>
              </c:extLst>
            </c:dLbl>
            <c:dLbl>
              <c:idx val="7"/>
              <c:layout>
                <c:manualLayout>
                  <c:x val="1.129418819369850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5B-4BAD-BE3F-ABA9A0C5E9B7}"/>
                </c:ext>
              </c:extLst>
            </c:dLbl>
            <c:dLbl>
              <c:idx val="8"/>
              <c:layout>
                <c:manualLayout>
                  <c:x val="6.453821824970455E-3"/>
                  <c:y val="-3.84730733926889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5B-4BAD-BE3F-ABA9A0C5E9B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F6-4334-8726-816D6F743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Лист4!$A$1:$A$8</c:f>
              <c:numCache>
                <c:formatCode>General</c:formatCode>
                <c:ptCount val="8"/>
                <c:pt idx="0">
                  <c:v>20.9</c:v>
                </c:pt>
                <c:pt idx="1">
                  <c:v>33</c:v>
                </c:pt>
                <c:pt idx="2">
                  <c:v>66.8</c:v>
                </c:pt>
                <c:pt idx="3">
                  <c:v>61.6</c:v>
                </c:pt>
                <c:pt idx="4">
                  <c:v>77.599999999999994</c:v>
                </c:pt>
                <c:pt idx="5">
                  <c:v>76.8</c:v>
                </c:pt>
                <c:pt idx="6">
                  <c:v>73.3</c:v>
                </c:pt>
                <c:pt idx="7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5B-4BAD-BE3F-ABA9A0C5E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4505472"/>
        <c:axId val="294531840"/>
        <c:axId val="0"/>
      </c:bar3DChart>
      <c:catAx>
        <c:axId val="294505472"/>
        <c:scaling>
          <c:orientation val="minMax"/>
        </c:scaling>
        <c:delete val="1"/>
        <c:axPos val="b"/>
        <c:majorTickMark val="none"/>
        <c:minorTickMark val="none"/>
        <c:tickLblPos val="nextTo"/>
        <c:crossAx val="294531840"/>
        <c:crosses val="autoZero"/>
        <c:auto val="1"/>
        <c:lblAlgn val="ctr"/>
        <c:lblOffset val="100"/>
        <c:noMultiLvlLbl val="0"/>
      </c:catAx>
      <c:valAx>
        <c:axId val="294531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45054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0.63387</cdr:x>
      <cdr:y>0.22384</cdr:y>
    </cdr:from>
    <cdr:to>
      <cdr:x>0.97055</cdr:x>
      <cdr:y>0.23617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877402" y="538412"/>
          <a:ext cx="997195" cy="2967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0.62679</cdr:x>
      <cdr:y>0.55947</cdr:y>
    </cdr:from>
    <cdr:to>
      <cdr:x>0.96012</cdr:x>
      <cdr:y>0.55947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1856438" y="1345736"/>
          <a:ext cx="98726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0.56486</cdr:x>
      <cdr:y>0.28547</cdr:y>
    </cdr:from>
    <cdr:to>
      <cdr:x>0.90368</cdr:x>
      <cdr:y>0.29157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2440466" y="631717"/>
          <a:ext cx="1463844" cy="1350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0.56104</cdr:x>
      <cdr:y>0.68267</cdr:y>
    </cdr:from>
    <cdr:to>
      <cdr:x>0.89437</cdr:x>
      <cdr:y>0.68267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1817957" y="1133015"/>
          <a:ext cx="108012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0.56486</cdr:x>
      <cdr:y>0.28005</cdr:y>
    </cdr:from>
    <cdr:to>
      <cdr:x>0.90368</cdr:x>
      <cdr:y>0.29157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830356" y="464801"/>
          <a:ext cx="1097877" cy="191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0.56104</cdr:x>
      <cdr:y>0.68267</cdr:y>
    </cdr:from>
    <cdr:to>
      <cdr:x>0.90411</cdr:x>
      <cdr:y>0.70713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2423962" y="1510684"/>
          <a:ext cx="1482225" cy="54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0.58142</cdr:x>
      <cdr:y>0.35261</cdr:y>
    </cdr:from>
    <cdr:to>
      <cdr:x>0.80991</cdr:x>
      <cdr:y>0.35675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060275" y="536055"/>
          <a:ext cx="809671" cy="628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0.71425</cdr:y>
    </cdr:from>
    <cdr:to>
      <cdr:x>0.81278</cdr:x>
      <cdr:y>0.71949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1771769" y="1085838"/>
          <a:ext cx="1108357" cy="795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0.24574</cdr:y>
    </cdr:from>
    <cdr:to>
      <cdr:x>0.22374</cdr:x>
      <cdr:y>0.32326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85928" y="1081017"/>
          <a:ext cx="858587" cy="341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2 963</a:t>
          </a:r>
        </a:p>
      </cdr:txBody>
    </cdr:sp>
  </cdr:relSizeAnchor>
  <cdr:relSizeAnchor xmlns:cdr="http://schemas.openxmlformats.org/drawingml/2006/chartDrawing">
    <cdr:from>
      <cdr:x>0.03881</cdr:x>
      <cdr:y>0.59823</cdr:y>
    </cdr:from>
    <cdr:to>
      <cdr:x>0.18686</cdr:x>
      <cdr:y>0.65418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8916" y="2631636"/>
          <a:ext cx="568132" cy="2461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592</a:t>
          </a:r>
        </a:p>
      </cdr:txBody>
    </cdr:sp>
  </cdr:relSizeAnchor>
  <cdr:relSizeAnchor xmlns:cdr="http://schemas.openxmlformats.org/drawingml/2006/chartDrawing">
    <cdr:from>
      <cdr:x>0.22235</cdr:x>
      <cdr:y>0.18083</cdr:y>
    </cdr:from>
    <cdr:to>
      <cdr:x>0.39213</cdr:x>
      <cdr:y>0.2542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53253" y="795488"/>
          <a:ext cx="651529" cy="322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3 466</a:t>
          </a:r>
        </a:p>
      </cdr:txBody>
    </cdr:sp>
  </cdr:relSizeAnchor>
  <cdr:relSizeAnchor xmlns:cdr="http://schemas.openxmlformats.org/drawingml/2006/chartDrawing">
    <cdr:from>
      <cdr:x>0.26575</cdr:x>
      <cdr:y>0.89215</cdr:y>
    </cdr:from>
    <cdr:to>
      <cdr:x>0.73425</cdr:x>
      <cdr:y>0.94152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>
          <a:off x="884647" y="3924566"/>
          <a:ext cx="1559540" cy="21717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0.35722</cdr:x>
      <cdr:y>0.83539</cdr:y>
    </cdr:from>
    <cdr:to>
      <cdr:x>0.62939</cdr:x>
      <cdr:y>0.91235</cdr:y>
    </cdr:to>
    <cdr:sp macro="" textlink="">
      <cdr:nvSpPr>
        <cdr:cNvPr id="10" name="TextBox 14"/>
        <cdr:cNvSpPr txBox="1"/>
      </cdr:nvSpPr>
      <cdr:spPr>
        <a:xfrm xmlns:a="http://schemas.openxmlformats.org/drawingml/2006/main">
          <a:off x="1189126" y="3674885"/>
          <a:ext cx="90601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+159,5%</a:t>
          </a:r>
        </a:p>
      </cdr:txBody>
    </cdr:sp>
  </cdr:relSizeAnchor>
  <cdr:relSizeAnchor xmlns:cdr="http://schemas.openxmlformats.org/drawingml/2006/chartDrawing">
    <cdr:from>
      <cdr:x>0.72661</cdr:x>
      <cdr:y>0.87838</cdr:y>
    </cdr:from>
    <cdr:to>
      <cdr:x>0.88334</cdr:x>
      <cdr:y>0.95534</cdr:y>
    </cdr:to>
    <cdr:sp macro="" textlink="">
      <cdr:nvSpPr>
        <cdr:cNvPr id="7" name="TextBox 14"/>
        <cdr:cNvSpPr txBox="1"/>
      </cdr:nvSpPr>
      <cdr:spPr>
        <a:xfrm xmlns:a="http://schemas.openxmlformats.org/drawingml/2006/main">
          <a:off x="2788316" y="3863998"/>
          <a:ext cx="60144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/>
            <a:t>2023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0.753</cdr:x>
      <cdr:y>0</cdr:y>
    </cdr:from>
    <cdr:to>
      <cdr:x>0.98207</cdr:x>
      <cdr:y>0.06901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889604" y="-953645"/>
          <a:ext cx="879012" cy="303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4668</a:t>
          </a:r>
          <a:endParaRPr lang="ru-RU" sz="1400" b="1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0.88639</cdr:x>
      <cdr:y>0.4007</cdr:y>
    </cdr:from>
    <cdr:to>
      <cdr:x>0.91772</cdr:x>
      <cdr:y>0.54824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97415" y="771433"/>
          <a:ext cx="257951" cy="284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>
            <a:defRPr/>
          </a:pPr>
          <a:r>
            <a:rPr lang="ru-RU" sz="1400" b="1" kern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9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0.68153</cdr:x>
      <cdr:y>0.31005</cdr:y>
    </cdr:from>
    <cdr:to>
      <cdr:x>0.71964</cdr:x>
      <cdr:y>0.68909</cdr:y>
    </cdr:to>
    <cdr:sp macro="" textlink="">
      <cdr:nvSpPr>
        <cdr:cNvPr id="2" name="TextBox 226"/>
        <cdr:cNvSpPr txBox="1"/>
      </cdr:nvSpPr>
      <cdr:spPr>
        <a:xfrm xmlns:a="http://schemas.openxmlformats.org/drawingml/2006/main" rot="16200000">
          <a:off x="5401366" y="768413"/>
          <a:ext cx="701719" cy="3129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88,9</a:t>
          </a:r>
          <a:endParaRPr kumimoji="0" lang="ru-RU" sz="1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0.52582</cdr:x>
      <cdr:y>0.24037</cdr:y>
    </cdr:from>
    <cdr:to>
      <cdr:x>0.56531</cdr:x>
      <cdr:y>0.732</cdr:y>
    </cdr:to>
    <cdr:sp macro="" textlink="">
      <cdr:nvSpPr>
        <cdr:cNvPr id="2" name="TextBox 255"/>
        <cdr:cNvSpPr txBox="1"/>
      </cdr:nvSpPr>
      <cdr:spPr>
        <a:xfrm xmlns:a="http://schemas.openxmlformats.org/drawingml/2006/main" rot="16200000">
          <a:off x="4139544" y="518377"/>
          <a:ext cx="688273" cy="3245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77,6</a:t>
          </a:r>
          <a:endParaRPr kumimoji="0" lang="ru-RU" sz="1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2FD20-E8E6-4063-9CC3-B95B9730F7A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01861-74E3-4CA5-BDBC-C4CE70C3B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2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06536-1920-48A8-96B2-FCD26AB6E51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7E49E-3E59-4629-A412-D9232C763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156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A8F8E-D065-4D88-9007-321B4E5B9B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A8F8E-D065-4D88-9007-321B4E5B9B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8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24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588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85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0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12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81D0-256D-4365-8EA2-8817A4933EB3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6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E03-F1A8-4AAF-8E8F-9DE5469BB42C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9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B32E-B315-4608-A702-7552877ABFC4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3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5C75-22D6-40F5-87F7-4EECE6127B86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4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E008-DB7E-4FAB-BECB-7DFFA73D8E89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6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6D8-3D74-4573-B6A0-C7C2843C84B6}" type="datetime1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0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44BE-9FD2-44D0-9748-DF5C9583E258}" type="datetime1">
              <a:rPr lang="ru-RU" smtClean="0"/>
              <a:t>12.04.2024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7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34D6-FCD6-405C-A220-0A1B8C859D87}" type="datetime1">
              <a:rPr lang="ru-RU" smtClean="0"/>
              <a:t>12.04.2024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3584-D746-4F97-B9FF-DBADA6B6B84E}" type="datetime1">
              <a:rPr lang="ru-RU" smtClean="0"/>
              <a:t>12.04.2024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2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1E94-3789-4EAF-A324-39230D61D81D}" type="datetime1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9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E80B-E6BD-4D79-A46B-4F57AC281D21}" type="datetime1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6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D744-FD69-43B8-BA9E-C084624A2B6C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4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1216538"/>
            <a:ext cx="12192000" cy="29304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355" y="1778096"/>
            <a:ext cx="10893287" cy="214245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Меры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государственной поддержки малых форм хозяйствования в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АПК Новосибирской области. Изменения, вступившие в силу с 1 января 2024 года.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3533"/>
            <a:ext cx="9144000" cy="499138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Министерство сельского хозяйства Новосибирской области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4343695"/>
            <a:ext cx="9144000" cy="42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Шинделов Андрей Викторович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24000" y="6409111"/>
            <a:ext cx="9144000" cy="42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Новосибирск,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2024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94549"/>
            <a:ext cx="814276" cy="99341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727200" y="724571"/>
            <a:ext cx="104648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6341595"/>
            <a:ext cx="104648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79828" y="4837103"/>
            <a:ext cx="12032342" cy="1156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Первый заместитель министра сельского хозяйства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Новосибирской области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4146972"/>
            <a:ext cx="104648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286000" y="1216538"/>
            <a:ext cx="9906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 flipV="1">
            <a:off x="0" y="6309321"/>
            <a:ext cx="11888376" cy="993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Диаграмма 3"/>
          <p:cNvGraphicFramePr/>
          <p:nvPr>
            <p:extLst/>
          </p:nvPr>
        </p:nvGraphicFramePr>
        <p:xfrm>
          <a:off x="-808920" y="4102561"/>
          <a:ext cx="4320479" cy="221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9165" y="1818782"/>
            <a:ext cx="41251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" charset="0"/>
              </a:rPr>
              <a:t>от 5 до </a:t>
            </a:r>
            <a:r>
              <a:rPr lang="ru-RU" sz="3200" b="1" dirty="0" smtClean="0">
                <a:solidFill>
                  <a:srgbClr val="00B050"/>
                </a:solidFill>
                <a:latin typeface="Arial" charset="0"/>
              </a:rPr>
              <a:t>70 </a:t>
            </a:r>
            <a:r>
              <a:rPr lang="ru-RU" sz="3200" b="1" dirty="0">
                <a:solidFill>
                  <a:srgbClr val="00B050"/>
                </a:solidFill>
                <a:latin typeface="Arial" charset="0"/>
              </a:rPr>
              <a:t>млн. руб.</a:t>
            </a:r>
            <a:r>
              <a:rPr lang="ru-RU" sz="2400" b="1" dirty="0">
                <a:solidFill>
                  <a:srgbClr val="800000"/>
                </a:solidFill>
                <a:latin typeface="Arial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не более  60 % затрат)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637" y="3544074"/>
            <a:ext cx="4592180" cy="46166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Финансирование проекта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6800" y="4509387"/>
            <a:ext cx="111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r>
              <a:rPr lang="ru-RU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508" y="5335277"/>
            <a:ext cx="117546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грант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8783" y="4530703"/>
            <a:ext cx="19380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средств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97267" y="5261011"/>
            <a:ext cx="111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60 %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28636" y="3465052"/>
            <a:ext cx="1163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D:\UserData\ila\Рабочий стол\для презинтации\rejim[1]-800x8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38" y="1772950"/>
            <a:ext cx="1195548" cy="11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028936" y="1772950"/>
            <a:ext cx="4457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месяца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поступления средств на счет субъекта государственной поддержки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51545" y="4324192"/>
            <a:ext cx="523190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5637" y="903924"/>
            <a:ext cx="4592180" cy="461665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Размер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62095" y="4964632"/>
            <a:ext cx="5454763" cy="1323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рабочих мест:</a:t>
            </a:r>
          </a:p>
          <a:p>
            <a:r>
              <a:rPr lang="ru-RU" sz="18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 на каждые 10 млн. руб. гранта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86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одного нового работника на один грант</a:t>
            </a:r>
          </a:p>
          <a:p>
            <a:endParaRPr lang="ru-RU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62095" y="4420980"/>
            <a:ext cx="552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деятельности 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лет 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</a:t>
            </a:r>
            <a:r>
              <a:rPr lang="ru-RU" sz="18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</a:t>
            </a:r>
            <a:endParaRPr lang="ru-RU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12192000" cy="8071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Грант на развитие материально-технической базы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сельскохозяйственного потребительского кооператива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8" y="61282"/>
            <a:ext cx="496304" cy="57479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851486" y="3585787"/>
            <a:ext cx="4592180" cy="461665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Условия предоставления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51486" y="946736"/>
            <a:ext cx="4592180" cy="461665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Срок использования гранта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9476" y="6377690"/>
            <a:ext cx="2743200" cy="365125"/>
          </a:xfrm>
        </p:spPr>
        <p:txBody>
          <a:bodyPr/>
          <a:lstStyle/>
          <a:p>
            <a:fld id="{F946FABB-7D3E-4946-9E77-981387DB00F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6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97" descr="Картинки по запросу стрелка вверх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1"/>
          <a:stretch/>
        </p:blipFill>
        <p:spPr bwMode="auto">
          <a:xfrm>
            <a:off x="1799092" y="396924"/>
            <a:ext cx="10247761" cy="63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0" y="6309321"/>
            <a:ext cx="11888376" cy="993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0" y="0"/>
            <a:ext cx="12192000" cy="1333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направление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поддержки,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01.01.2024: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на развитие материально-технической базы </a:t>
            </a:r>
          </a:p>
          <a:p>
            <a:pPr algn="ctr"/>
            <a:r>
              <a:rPr lang="ru-RU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начинающего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сельскохозяйственного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потребительского кооператива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88806113"/>
              </p:ext>
            </p:extLst>
          </p:nvPr>
        </p:nvGraphicFramePr>
        <p:xfrm>
          <a:off x="5620714" y="4789080"/>
          <a:ext cx="3543538" cy="152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4717" y="5096119"/>
            <a:ext cx="5406301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Arial" charset="0"/>
              </a:rPr>
              <a:t>до 10 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</a:rPr>
              <a:t>млн. руб.</a:t>
            </a:r>
            <a:r>
              <a:rPr lang="ru-RU" sz="2400" b="1" dirty="0">
                <a:solidFill>
                  <a:srgbClr val="800000"/>
                </a:solidFill>
                <a:latin typeface="Arial" charset="0"/>
              </a:rPr>
              <a:t> </a:t>
            </a:r>
            <a:endParaRPr lang="ru-RU" sz="2400" b="1" dirty="0" smtClean="0">
              <a:solidFill>
                <a:srgbClr val="800000"/>
              </a:solidFill>
              <a:latin typeface="Arial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более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затрат)</a:t>
            </a:r>
            <a:r>
              <a:rPr lang="ru-RU" sz="1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6631" y="4514285"/>
            <a:ext cx="5319163" cy="420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33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Финансирование проекта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60703" y="4999102"/>
            <a:ext cx="111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 </a:t>
            </a:r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08309" y="5661208"/>
            <a:ext cx="1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грант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60026" y="5090013"/>
            <a:ext cx="252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67923" y="5598735"/>
            <a:ext cx="111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91082" y="4441315"/>
            <a:ext cx="11454713" cy="20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491083" y="1375258"/>
            <a:ext cx="5807807" cy="1306252"/>
            <a:chOff x="6272949" y="1953938"/>
            <a:chExt cx="4398218" cy="106707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272949" y="1953938"/>
              <a:ext cx="4385163" cy="2274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Заявитель:</a:t>
              </a:r>
              <a:endPara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286004" y="2248324"/>
              <a:ext cx="4385163" cy="541266"/>
            </a:xfrm>
            <a:prstGeom prst="rect">
              <a:avLst/>
            </a:prstGeom>
            <a:solidFill>
              <a:srgbClr val="D2CCC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сельскохозяйственный потребительский кооператив, действующий менее 12 месяцев со дня регистрации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72949" y="2863971"/>
              <a:ext cx="4385163" cy="157045"/>
            </a:xfrm>
            <a:prstGeom prst="rect">
              <a:avLst/>
            </a:prstGeom>
            <a:solidFill>
              <a:srgbClr val="D2CCC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 </a:t>
              </a:r>
              <a:r>
                <a:rPr lang="ru-RU" sz="15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зарегистрирован </a:t>
              </a:r>
              <a:r>
                <a:rPr lang="ru-RU" sz="1500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на сельской </a:t>
              </a:r>
              <a:r>
                <a:rPr lang="ru-RU" sz="15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территории</a:t>
              </a:r>
              <a:endPara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7620372" y="1400633"/>
            <a:ext cx="4383466" cy="38514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Срок использования гранта</a:t>
            </a:r>
          </a:p>
        </p:txBody>
      </p:sp>
      <p:pic>
        <p:nvPicPr>
          <p:cNvPr id="20" name="Picture 2" descr="D:\UserData\ila\Рабочий стол\для презинтации\rejim[1]-800x8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91" y="1355734"/>
            <a:ext cx="1195548" cy="11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511679" y="1791141"/>
            <a:ext cx="445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месяца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поступления средств на счет субъекта государственной поддержки </a:t>
            </a:r>
          </a:p>
        </p:txBody>
      </p:sp>
      <p:sp>
        <p:nvSpPr>
          <p:cNvPr id="34" name="Скругленный прямоугольник 80"/>
          <p:cNvSpPr/>
          <p:nvPr/>
        </p:nvSpPr>
        <p:spPr>
          <a:xfrm>
            <a:off x="491082" y="2780059"/>
            <a:ext cx="5790569" cy="1674385"/>
          </a:xfrm>
          <a:prstGeom prst="rect">
            <a:avLst/>
          </a:prstGeom>
          <a:solidFill>
            <a:srgbClr val="D2CCC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осуществляет </a:t>
            </a: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деятельность по </a:t>
            </a:r>
            <a:r>
              <a:rPr lang="ru-RU" sz="1500" b="1" dirty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заготовке,</a:t>
            </a:r>
            <a:r>
              <a:rPr lang="ru-RU" sz="15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хранению,</a:t>
            </a:r>
            <a:r>
              <a:rPr lang="ru-RU" sz="15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подработке,</a:t>
            </a:r>
            <a:r>
              <a:rPr lang="ru-RU" sz="15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переработке,</a:t>
            </a:r>
            <a:r>
              <a:rPr lang="ru-RU" sz="15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сортировке,</a:t>
            </a:r>
            <a:r>
              <a:rPr lang="ru-RU" sz="15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убою,</a:t>
            </a:r>
            <a:r>
              <a:rPr lang="ru-RU" sz="15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00B0F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первичной переработке,</a:t>
            </a:r>
            <a:r>
              <a:rPr lang="ru-RU" sz="15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00B05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подготовке к реализации и реализации</a:t>
            </a:r>
            <a:r>
              <a:rPr lang="ru-RU" sz="15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сельскохозяйственной продукции, пищевых лесных ресурсов и продуктов переработки указанной продукции</a:t>
            </a:r>
            <a:endParaRPr lang="ru-RU" sz="15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343" y="4529289"/>
            <a:ext cx="5779308" cy="420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33" b="1" spc="20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Максимальный размер </a:t>
            </a:r>
            <a:r>
              <a:rPr lang="ru-RU" sz="2133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гранта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5" y="-9459"/>
            <a:ext cx="672962" cy="697393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5471" y="6433951"/>
            <a:ext cx="27432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ru-RU" dirty="0"/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7578400" y="2497470"/>
            <a:ext cx="4398335" cy="30272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20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Условия предоставления:</a:t>
            </a:r>
            <a:endParaRPr lang="ru-RU" b="1" spc="20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26632" y="2907710"/>
            <a:ext cx="552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деятельности 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лет 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</a:t>
            </a:r>
            <a:r>
              <a:rPr lang="ru-RU" sz="18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</a:t>
            </a:r>
            <a:endParaRPr lang="ru-RU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6631" y="3335553"/>
            <a:ext cx="5454763" cy="1323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рабочих мест:</a:t>
            </a:r>
          </a:p>
          <a:p>
            <a:r>
              <a:rPr lang="ru-RU" sz="18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 на каждые 10 млн. руб. гранта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86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одного нового работника на один грант</a:t>
            </a:r>
          </a:p>
          <a:p>
            <a:endParaRPr lang="ru-RU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35826"/>
              </p:ext>
            </p:extLst>
          </p:nvPr>
        </p:nvGraphicFramePr>
        <p:xfrm>
          <a:off x="431370" y="758640"/>
          <a:ext cx="11329260" cy="5065329"/>
        </p:xfrm>
        <a:graphic>
          <a:graphicData uri="http://schemas.openxmlformats.org/drawingml/2006/table">
            <a:tbl>
              <a:tblPr firstRow="1" firstCol="1" bandRow="1"/>
              <a:tblGrid>
                <a:gridCol w="5962769">
                  <a:extLst>
                    <a:ext uri="{9D8B030D-6E8A-4147-A177-3AD203B41FA5}">
                      <a16:colId xmlns:a16="http://schemas.microsoft.com/office/drawing/2014/main" val="368906716"/>
                    </a:ext>
                  </a:extLst>
                </a:gridCol>
                <a:gridCol w="5366491">
                  <a:extLst>
                    <a:ext uri="{9D8B030D-6E8A-4147-A177-3AD203B41FA5}">
                      <a16:colId xmlns:a16="http://schemas.microsoft.com/office/drawing/2014/main" val="346194410"/>
                    </a:ext>
                  </a:extLst>
                </a:gridCol>
              </a:tblGrid>
              <a:tr h="2610679">
                <a:tc>
                  <a:txBody>
                    <a:bodyPr/>
                    <a:lstStyle/>
                    <a:p>
                      <a:r>
                        <a:rPr lang="ru-RU" sz="1600" b="1" i="1" u="non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Приобретение, строительство, капитальный ремонт, реконструкция или модернизация производственных объектов,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 приобретение и монтаж модульных производственных </a:t>
                      </a:r>
                      <a:r>
                        <a:rPr lang="ru-RU" sz="1600" b="1" i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объектов по заготовке,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хранению,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подработке,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переработке,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сортировке,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убою,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первичной переработке,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подготовке к реализации и реализации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сельскохозяйственной продукции, пищевых лесных ресурсов и продуктов переработки указанной продукции и пищевых лесных ресурсов</a:t>
                      </a: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1" u="non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и монтаж оборудования для производственных объектов,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предназначенных для </a:t>
                      </a:r>
                      <a:r>
                        <a:rPr lang="ru-RU" sz="1600" b="1" i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заготовки,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хранения,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подработки,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переработки,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сортировки,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убоя,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первичной переработки,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охлаждения,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подготовки к реализации,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погрузки,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разгрузки сельскохозяйственной продукции,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транспортировки и реализации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пищевых лесных ресурсов и продуктов переработки указанной продукции и пищевых лесных ресурсов,</a:t>
                      </a:r>
                      <a:r>
                        <a:rPr lang="ru-RU" sz="1600" b="1" i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доставка указанного оборудования</a:t>
                      </a:r>
                      <a:endParaRPr lang="ru-RU" sz="1600" b="1" i="1" kern="12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23643"/>
                  </a:ext>
                </a:extLst>
              </a:tr>
              <a:tr h="977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u="non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и монтаж оборудования и техники для производственных объектов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первичной переработки льна и (или) технической конопли, </a:t>
                      </a:r>
                      <a:r>
                        <a:rPr lang="ru-RU" sz="1600" b="1" i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доставка указанного оборудования</a:t>
                      </a:r>
                      <a:endParaRPr lang="ru-RU" sz="1600" b="1" i="1" kern="12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u="non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и монтаж оборудования </a:t>
                      </a:r>
                      <a:r>
                        <a:rPr lang="ru-RU" sz="1600" b="1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рыбоводной инфраструктуры и товарной </a:t>
                      </a:r>
                      <a:r>
                        <a:rPr lang="ru-RU" sz="1600" b="1" i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аквакультуры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(товарного рыбоводства), </a:t>
                      </a:r>
                      <a:r>
                        <a:rPr lang="ru-RU" sz="1600" b="1" i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доставка указанного оборудования</a:t>
                      </a:r>
                      <a:endParaRPr lang="ru-RU" sz="1600" b="1" i="1" kern="12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21034"/>
                  </a:ext>
                </a:extLst>
              </a:tr>
              <a:tr h="1405472"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Погашение не более 20% привлекаемого на реализацию проекта </a:t>
                      </a:r>
                      <a:r>
                        <a:rPr lang="ru-RU" sz="1600" b="1" i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льготного инвестиционного кредита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уплата процентов по кредиту в течение 18 месяцев</a:t>
                      </a:r>
                      <a:r>
                        <a:rPr lang="ru-RU" sz="2000" b="1" i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Погашение не более 20 процентов основного долга по займу, полученному на реализацию проекта грантополучателя в сельскохозяйственном потребительском кредитном кооперативе</a:t>
                      </a: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2504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12192000" cy="6973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Направления расходования средств грантов </a:t>
            </a:r>
            <a:r>
              <a:rPr lang="ru-RU" sz="2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СПоК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8" y="61282"/>
            <a:ext cx="496304" cy="57479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0680" y="6356904"/>
            <a:ext cx="2743200" cy="365125"/>
          </a:xfrm>
        </p:spPr>
        <p:txBody>
          <a:bodyPr/>
          <a:lstStyle/>
          <a:p>
            <a:fld id="{F946FABB-7D3E-4946-9E77-981387DB00F9}" type="slidenum">
              <a:rPr lang="ru-RU" smtClean="0"/>
              <a:t>12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6990" y="6083171"/>
            <a:ext cx="961659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исключением начинающего сельскохозяйственного потребительского кооператива</a:t>
            </a: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11652" y="6416739"/>
            <a:ext cx="2743200" cy="365125"/>
          </a:xfrm>
        </p:spPr>
        <p:txBody>
          <a:bodyPr/>
          <a:lstStyle/>
          <a:p>
            <a:fld id="{F946FABB-7D3E-4946-9E77-981387DB00F9}" type="slidenum">
              <a:rPr lang="ru-RU" smtClean="0"/>
              <a:t>13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973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Государственная поддержка потребительских кооперативов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8" y="61282"/>
            <a:ext cx="496304" cy="574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91031"/>
            <a:ext cx="7969877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i="1" dirty="0">
                <a:solidFill>
                  <a:schemeClr val="tx1"/>
                </a:solidFill>
              </a:rPr>
              <a:t>сельскохозяйственная техника;</a:t>
            </a:r>
          </a:p>
          <a:p>
            <a:pPr marL="342900" indent="-342900">
              <a:buFontTx/>
              <a:buChar char="-"/>
            </a:pPr>
            <a:r>
              <a:rPr lang="ru-RU" sz="2000" i="1" dirty="0">
                <a:solidFill>
                  <a:schemeClr val="tx1"/>
                </a:solidFill>
              </a:rPr>
              <a:t>специализированный автотранспорт;</a:t>
            </a:r>
          </a:p>
          <a:p>
            <a:pPr marL="342900" indent="-342900">
              <a:buFontTx/>
              <a:buChar char="-"/>
            </a:pPr>
            <a:r>
              <a:rPr lang="ru-RU" sz="2000" i="1" dirty="0">
                <a:solidFill>
                  <a:schemeClr val="tx1"/>
                </a:solidFill>
              </a:rPr>
              <a:t>оборудование для хранения, переработки, упаковки, маркировки, </a:t>
            </a:r>
          </a:p>
          <a:p>
            <a:r>
              <a:rPr lang="ru-RU" sz="2000" i="1" dirty="0">
                <a:solidFill>
                  <a:schemeClr val="tx1"/>
                </a:solidFill>
              </a:rPr>
              <a:t>      транспортировки и реализации сельскохозяйственной продукции;</a:t>
            </a:r>
          </a:p>
          <a:p>
            <a:pPr marL="342900" indent="-342900">
              <a:buFontTx/>
              <a:buChar char="-"/>
            </a:pPr>
            <a:r>
              <a:rPr lang="ru-RU" sz="2000" i="1" dirty="0">
                <a:solidFill>
                  <a:schemeClr val="tx1"/>
                </a:solidFill>
              </a:rPr>
              <a:t>мобильные торговые объекты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838" y="825011"/>
            <a:ext cx="1207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. Субсидии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на приобретение техники 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оборудования с передачей в неделимый фонд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СПоК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9522" y="1845029"/>
            <a:ext cx="4256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Размер возмещения: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60 </a:t>
            </a:r>
            <a:r>
              <a:rPr lang="ru-RU" sz="2400" b="1" dirty="0">
                <a:solidFill>
                  <a:srgbClr val="C00000"/>
                </a:solidFill>
              </a:rPr>
              <a:t>% </a:t>
            </a:r>
            <a:r>
              <a:rPr lang="ru-RU" sz="2400" b="1" dirty="0" smtClean="0">
                <a:solidFill>
                  <a:srgbClr val="C00000"/>
                </a:solidFill>
              </a:rPr>
              <a:t>затрат*, </a:t>
            </a:r>
            <a:r>
              <a:rPr lang="ru-RU" sz="2000" dirty="0" smtClean="0"/>
              <a:t>но не более </a:t>
            </a:r>
          </a:p>
          <a:p>
            <a:pPr algn="ctr"/>
            <a:r>
              <a:rPr lang="ru-RU" sz="2000" dirty="0" smtClean="0"/>
              <a:t>10 млн. руб. </a:t>
            </a:r>
            <a:r>
              <a:rPr lang="ru-RU" sz="2000" dirty="0"/>
              <a:t>в </a:t>
            </a:r>
            <a:r>
              <a:rPr lang="ru-RU" sz="2000" dirty="0" smtClean="0"/>
              <a:t>год на 1 </a:t>
            </a:r>
            <a:r>
              <a:rPr lang="ru-RU" sz="2000" dirty="0" err="1" smtClean="0"/>
              <a:t>СПоК</a:t>
            </a:r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8838" y="3216460"/>
            <a:ext cx="1187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2.Субсидии на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имущества с передачей в собственность членов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СПоК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" y="3616570"/>
            <a:ext cx="7969877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i="1" dirty="0" smtClean="0">
                <a:solidFill>
                  <a:schemeClr val="tx1"/>
                </a:solidFill>
              </a:rPr>
              <a:t>сельскохозяйственные животные (кроме свиней)</a:t>
            </a:r>
            <a:r>
              <a:rPr lang="ru-RU" sz="2000" i="1" dirty="0">
                <a:solidFill>
                  <a:schemeClr val="tx1"/>
                </a:solidFill>
              </a:rPr>
              <a:t> и </a:t>
            </a:r>
            <a:r>
              <a:rPr lang="ru-RU" sz="2000" i="1" dirty="0" smtClean="0">
                <a:solidFill>
                  <a:schemeClr val="tx1"/>
                </a:solidFill>
              </a:rPr>
              <a:t>птица;</a:t>
            </a:r>
            <a:endParaRPr lang="ru-RU" sz="2000" i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i="1" dirty="0" smtClean="0">
                <a:solidFill>
                  <a:schemeClr val="tx1"/>
                </a:solidFill>
              </a:rPr>
              <a:t>инвентарь, материалы, оборудование, средства автоматизации для производства сельскохозяйственной продукции;</a:t>
            </a:r>
            <a:endParaRPr lang="ru-RU" sz="2000" i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i="1" dirty="0" smtClean="0">
                <a:solidFill>
                  <a:schemeClr val="tx1"/>
                </a:solidFill>
              </a:rPr>
              <a:t>инвентарь и оборудование </a:t>
            </a:r>
            <a:r>
              <a:rPr lang="ru-RU" sz="2000" i="1" dirty="0">
                <a:solidFill>
                  <a:schemeClr val="tx1"/>
                </a:solidFill>
              </a:rPr>
              <a:t>для </a:t>
            </a:r>
            <a:r>
              <a:rPr lang="ru-RU" sz="2000" i="1" dirty="0" smtClean="0">
                <a:solidFill>
                  <a:schemeClr val="tx1"/>
                </a:solidFill>
              </a:rPr>
              <a:t>производства овощей защищенного грунта (мини-теплицы до 1 га);</a:t>
            </a:r>
            <a:endParaRPr lang="ru-RU" sz="2000" i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i="1" dirty="0" smtClean="0">
                <a:solidFill>
                  <a:schemeClr val="tx1"/>
                </a:solidFill>
              </a:rPr>
              <a:t>посадочный материал для закладки многолетних насаждений;</a:t>
            </a:r>
          </a:p>
          <a:p>
            <a:pPr marL="342900" indent="-342900">
              <a:buFontTx/>
              <a:buChar char="-"/>
            </a:pPr>
            <a:r>
              <a:rPr lang="ru-RU" sz="2000" i="1" dirty="0" smtClean="0">
                <a:solidFill>
                  <a:schemeClr val="tx1"/>
                </a:solidFill>
              </a:rPr>
              <a:t>посадочный материал земляники;</a:t>
            </a:r>
          </a:p>
          <a:p>
            <a:pPr marL="342900" indent="-342900">
              <a:buFontTx/>
              <a:buChar char="-"/>
            </a:pPr>
            <a:r>
              <a:rPr lang="ru-RU" sz="2000" i="1" dirty="0" smtClean="0">
                <a:solidFill>
                  <a:schemeClr val="tx1"/>
                </a:solidFill>
              </a:rPr>
              <a:t>рыбопосадочный материал;</a:t>
            </a:r>
          </a:p>
          <a:p>
            <a:pPr marL="342900" indent="-342900">
              <a:buFontTx/>
              <a:buChar char="-"/>
            </a:pPr>
            <a:r>
              <a:rPr lang="ru-RU" sz="2000" i="1" dirty="0" smtClean="0">
                <a:solidFill>
                  <a:schemeClr val="tx1"/>
                </a:solidFill>
              </a:rPr>
              <a:t>племенная продукция (материал).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40139" y="1324863"/>
            <a:ext cx="4851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Сроки возмещения: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год приобретения техники и оборудования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40139" y="3934584"/>
            <a:ext cx="4856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Сроки возмещения: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год приобретения </a:t>
            </a:r>
            <a:r>
              <a:rPr lang="ru-RU" b="1" dirty="0" smtClean="0">
                <a:solidFill>
                  <a:srgbClr val="C00000"/>
                </a:solidFill>
              </a:rPr>
              <a:t>имущества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38000" y="4481092"/>
            <a:ext cx="4256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Размер возмещения: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50 % затрат, </a:t>
            </a:r>
            <a:r>
              <a:rPr lang="ru-RU" sz="2000" dirty="0" smtClean="0"/>
              <a:t>но не более </a:t>
            </a:r>
          </a:p>
          <a:p>
            <a:pPr algn="ctr"/>
            <a:r>
              <a:rPr lang="ru-RU" sz="2000" dirty="0"/>
              <a:t>3</a:t>
            </a:r>
            <a:r>
              <a:rPr lang="ru-RU" sz="2000" dirty="0" smtClean="0"/>
              <a:t> млн. руб. </a:t>
            </a:r>
            <a:r>
              <a:rPr lang="ru-RU" sz="2000" dirty="0"/>
              <a:t>в </a:t>
            </a:r>
            <a:r>
              <a:rPr lang="ru-RU" sz="2000" dirty="0" smtClean="0"/>
              <a:t>год на 1 </a:t>
            </a:r>
            <a:r>
              <a:rPr lang="ru-RU" sz="2000" dirty="0" err="1" smtClean="0"/>
              <a:t>СПоК</a:t>
            </a:r>
            <a:endParaRPr lang="ru-RU" sz="20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4862780" y="5804469"/>
            <a:ext cx="7192072" cy="64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имущества, передаваемого 1 члену СПОК, - </a:t>
            </a:r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30% общей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стоимости приобретаемого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 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6183" y="880114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*</a:t>
            </a:r>
            <a:r>
              <a:rPr lang="ru-RU" dirty="0" smtClean="0"/>
              <a:t> с 01.01.2024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8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28212" y="1443046"/>
            <a:ext cx="24022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Размер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возмещения -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7918" y="6409161"/>
            <a:ext cx="2743200" cy="365125"/>
          </a:xfrm>
        </p:spPr>
        <p:txBody>
          <a:bodyPr/>
          <a:lstStyle/>
          <a:p>
            <a:fld id="{F946FABB-7D3E-4946-9E77-981387DB00F9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973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Государственная поддержка потребительских кооперативов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49" y="774575"/>
            <a:ext cx="10618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.Субсидии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на закуп сельскохозяйственной продукции и (или) </a:t>
            </a:r>
            <a:r>
              <a:rPr lang="ru-RU" sz="2000" b="1" dirty="0">
                <a:solidFill>
                  <a:srgbClr val="C00000"/>
                </a:solidFill>
              </a:rPr>
              <a:t>дикорастущих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пищевых ресурсов*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у членов кооператива и (или) у 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ЛПХ не являющихся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членами этого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СПоК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9951" y="1436841"/>
            <a:ext cx="944325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затрат -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выручка от продажи продукции от 100 тыс. до 5 млн. рублей;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затрат </a:t>
            </a:r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выручке от 5 млн. до 25 млн. рублей;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ru-RU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</a:t>
            </a:r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выручке более 25 млн. рублей.</a:t>
            </a:r>
            <a:endParaRPr lang="ru-RU" sz="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10600" y="1782745"/>
            <a:ext cx="31626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Сроки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возмещения:</a:t>
            </a:r>
          </a:p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поквартально</a:t>
            </a:r>
            <a:r>
              <a:rPr 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раза в год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49" y="2671104"/>
            <a:ext cx="1187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4.Субсидии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КРС с передачей в собственность членов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СПоК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221" y="3054358"/>
            <a:ext cx="8055647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- в целях замены больных или инфицированных лейкозом животных;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- возраст приобретаемых животных – не старше 2-х лет;</a:t>
            </a:r>
          </a:p>
          <a:p>
            <a:pPr algn="just"/>
            <a:r>
              <a:rPr lang="ru-RU" sz="2000" i="1" dirty="0" smtClean="0">
                <a:solidFill>
                  <a:schemeClr val="tx1"/>
                </a:solidFill>
              </a:rPr>
              <a:t>- стоимость </a:t>
            </a:r>
            <a:r>
              <a:rPr lang="ru-RU" sz="2000" i="1" dirty="0">
                <a:solidFill>
                  <a:schemeClr val="tx1"/>
                </a:solidFill>
              </a:rPr>
              <a:t>имущества, передаваемого 1 члену СПОК, </a:t>
            </a:r>
            <a:r>
              <a:rPr lang="ru-RU" sz="2000" i="1" dirty="0" smtClean="0">
                <a:solidFill>
                  <a:schemeClr val="tx1"/>
                </a:solidFill>
              </a:rPr>
              <a:t>- не </a:t>
            </a:r>
            <a:r>
              <a:rPr lang="ru-RU" sz="2000" i="1" dirty="0">
                <a:solidFill>
                  <a:schemeClr val="tx1"/>
                </a:solidFill>
              </a:rPr>
              <a:t>более 30% </a:t>
            </a:r>
            <a:r>
              <a:rPr lang="ru-RU" sz="2000" i="1" dirty="0" smtClean="0">
                <a:solidFill>
                  <a:schemeClr val="tx1"/>
                </a:solidFill>
              </a:rPr>
              <a:t>     общей </a:t>
            </a:r>
            <a:r>
              <a:rPr lang="ru-RU" sz="2000" i="1" dirty="0">
                <a:solidFill>
                  <a:schemeClr val="tx1"/>
                </a:solidFill>
              </a:rPr>
              <a:t>стоимости приобретаемого имущества </a:t>
            </a:r>
          </a:p>
          <a:p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7" y="4318743"/>
            <a:ext cx="5691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Сроки возмещения: 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 </a:t>
            </a:r>
            <a:r>
              <a:rPr lang="ru-RU" sz="1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приобретения имущества</a:t>
            </a:r>
            <a:endParaRPr lang="ru-RU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9207" y="3156369"/>
            <a:ext cx="327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Размер возмещения: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50 % затрат, </a:t>
            </a:r>
            <a:r>
              <a:rPr lang="ru-RU" sz="2000" dirty="0" smtClean="0"/>
              <a:t>но не более </a:t>
            </a:r>
          </a:p>
          <a:p>
            <a:pPr algn="ctr"/>
            <a:r>
              <a:rPr lang="ru-RU" sz="2000" dirty="0" smtClean="0"/>
              <a:t>10 млн. руб. </a:t>
            </a:r>
            <a:r>
              <a:rPr lang="ru-RU" sz="2000" dirty="0"/>
              <a:t>в </a:t>
            </a:r>
            <a:r>
              <a:rPr lang="ru-RU" sz="2000" dirty="0" smtClean="0"/>
              <a:t>год на 1 </a:t>
            </a:r>
            <a:r>
              <a:rPr lang="ru-RU" sz="2000" dirty="0" err="1" smtClean="0"/>
              <a:t>СПоК</a:t>
            </a:r>
            <a:endParaRPr lang="ru-RU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82107" y="5039369"/>
            <a:ext cx="1187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5.Субсидии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уплату лизинговых платежей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107" y="5480167"/>
            <a:ext cx="796987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Объекты для хранения, переработки, упаковки, маркировки сельскохозяйственной продукции и оборудования для их комплектации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10716" y="5124944"/>
            <a:ext cx="327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Размер возмещения: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20 </a:t>
            </a:r>
            <a:r>
              <a:rPr lang="ru-RU" sz="2400" b="1" dirty="0">
                <a:solidFill>
                  <a:srgbClr val="C00000"/>
                </a:solidFill>
              </a:rPr>
              <a:t>% затрат, </a:t>
            </a:r>
            <a:r>
              <a:rPr lang="ru-RU" sz="2000" dirty="0" smtClean="0"/>
              <a:t>но не более </a:t>
            </a:r>
          </a:p>
          <a:p>
            <a:pPr algn="ctr"/>
            <a:r>
              <a:rPr lang="ru-RU" sz="2000" dirty="0" smtClean="0"/>
              <a:t>5 млн. руб. </a:t>
            </a:r>
            <a:r>
              <a:rPr lang="ru-RU" sz="2000" dirty="0"/>
              <a:t>в </a:t>
            </a:r>
            <a:r>
              <a:rPr lang="ru-RU" sz="2000" dirty="0" smtClean="0"/>
              <a:t>год на 1 </a:t>
            </a:r>
            <a:r>
              <a:rPr lang="ru-RU" sz="2000" dirty="0" err="1" smtClean="0"/>
              <a:t>СПоК</a:t>
            </a:r>
            <a:endParaRPr lang="ru-RU" sz="20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6110961"/>
            <a:ext cx="6667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Сроки возмещения: 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 </a:t>
            </a:r>
            <a:r>
              <a:rPr lang="ru-RU" sz="1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уплаты лизинговых платежей</a:t>
            </a:r>
            <a:endParaRPr lang="ru-RU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83510" y="697358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*</a:t>
            </a:r>
            <a:r>
              <a:rPr lang="ru-RU" dirty="0" smtClean="0"/>
              <a:t> с 01.01.2024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7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412" y="953644"/>
            <a:ext cx="3990569" cy="53861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30730" y="174170"/>
            <a:ext cx="11019970" cy="47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Общий объем государственной поддержки малых форм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9" y="40309"/>
            <a:ext cx="672962" cy="7793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39783"/>
            <a:ext cx="104648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дзаголовок 2"/>
          <p:cNvSpPr txBox="1">
            <a:spLocks/>
          </p:cNvSpPr>
          <p:nvPr/>
        </p:nvSpPr>
        <p:spPr>
          <a:xfrm>
            <a:off x="4314808" y="971034"/>
            <a:ext cx="7683632" cy="22127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За период с 2012 -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2023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гг. в рамках реализуемых государственных программ на поддержку малых форм хозяйствования в регионе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было направлено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9,4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млрд. рублей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Грантополучателями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2017-2022 создано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530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новых рабочих мест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663619723"/>
              </p:ext>
            </p:extLst>
          </p:nvPr>
        </p:nvGraphicFramePr>
        <p:xfrm>
          <a:off x="185928" y="953645"/>
          <a:ext cx="3837431" cy="4399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Прямоугольник 44"/>
          <p:cNvSpPr/>
          <p:nvPr/>
        </p:nvSpPr>
        <p:spPr>
          <a:xfrm rot="10800000" flipV="1">
            <a:off x="1079714" y="3586450"/>
            <a:ext cx="558155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1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623,6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22054" y="5532920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сельхозтоваропроизводители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67735" y="583559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К(Ф)Х, ИП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75635" y="5600013"/>
            <a:ext cx="2921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72585" y="5905957"/>
            <a:ext cx="2921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8292" y="6397173"/>
            <a:ext cx="2743200" cy="365125"/>
          </a:xfrm>
        </p:spPr>
        <p:txBody>
          <a:bodyPr/>
          <a:lstStyle/>
          <a:p>
            <a:fld id="{F946FABB-7D3E-4946-9E77-981387DB00F9}" type="slidenum">
              <a:rPr lang="ru-RU" smtClean="0"/>
              <a:t>15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79700" y="2789543"/>
            <a:ext cx="7441914" cy="31700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Приобретено за счет средств гранта: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	- крупного рогатого скота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6309 голов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	- с/х техники и оборудования: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1186</a:t>
            </a:r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ед.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, в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т.ч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. 108 тракторов;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	- построено, реконструировано: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57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производственных объектов.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3635" y="3392854"/>
            <a:ext cx="564499" cy="53892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93" y="4116606"/>
            <a:ext cx="775712" cy="6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00" b="17800" l="53058" r="6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0" t="4969" r="30295" b="80727"/>
          <a:stretch/>
        </p:blipFill>
        <p:spPr>
          <a:xfrm>
            <a:off x="4490390" y="5072951"/>
            <a:ext cx="700517" cy="63643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 rot="10800000" flipV="1">
            <a:off x="1084350" y="3103509"/>
            <a:ext cx="5544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18 %</a:t>
            </a: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259396" y="3135202"/>
            <a:ext cx="67798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24" name="Прямоугольник 23"/>
          <p:cNvSpPr/>
          <p:nvPr/>
        </p:nvSpPr>
        <p:spPr>
          <a:xfrm rot="10800000" flipV="1">
            <a:off x="1785281" y="3590115"/>
            <a:ext cx="544696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1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722,9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2363677" y="1121377"/>
            <a:ext cx="879012" cy="3035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4648</a:t>
            </a:r>
          </a:p>
        </p:txBody>
      </p:sp>
      <p:sp>
        <p:nvSpPr>
          <p:cNvPr id="26" name="Прямоугольник 25"/>
          <p:cNvSpPr/>
          <p:nvPr/>
        </p:nvSpPr>
        <p:spPr>
          <a:xfrm rot="10800000" flipV="1">
            <a:off x="1785810" y="3006958"/>
            <a:ext cx="66536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20,3%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628" y="4806324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2012</a:t>
            </a:r>
          </a:p>
        </p:txBody>
      </p:sp>
      <p:sp>
        <p:nvSpPr>
          <p:cNvPr id="27" name="Прямоугольник 26"/>
          <p:cNvSpPr/>
          <p:nvPr/>
        </p:nvSpPr>
        <p:spPr>
          <a:xfrm rot="10800000" flipV="1">
            <a:off x="2530836" y="3598427"/>
            <a:ext cx="544696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1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1191,1</a:t>
            </a:r>
          </a:p>
        </p:txBody>
      </p:sp>
      <p:sp>
        <p:nvSpPr>
          <p:cNvPr id="35" name="Прямоугольник 34"/>
          <p:cNvSpPr/>
          <p:nvPr/>
        </p:nvSpPr>
        <p:spPr>
          <a:xfrm rot="10800000" flipV="1">
            <a:off x="2465045" y="2590082"/>
            <a:ext cx="67627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25,6%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5929" y="103138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1761118" y="1657524"/>
            <a:ext cx="652303" cy="3227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3 563</a:t>
            </a:r>
          </a:p>
        </p:txBody>
      </p:sp>
      <p:sp>
        <p:nvSpPr>
          <p:cNvPr id="29" name="Прямоугольник 28"/>
          <p:cNvSpPr/>
          <p:nvPr/>
        </p:nvSpPr>
        <p:spPr>
          <a:xfrm rot="10800000" flipV="1">
            <a:off x="3237222" y="3598427"/>
            <a:ext cx="544696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1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851</a:t>
            </a:r>
            <a:endParaRPr lang="ru-RU" sz="1100" b="1" kern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3165592" y="2897859"/>
            <a:ext cx="67627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18,2%</a:t>
            </a:r>
            <a:endParaRPr lang="ru-RU" sz="1400" b="1" kern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58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Прямоугольник 262"/>
          <p:cNvSpPr/>
          <p:nvPr/>
        </p:nvSpPr>
        <p:spPr>
          <a:xfrm>
            <a:off x="9241220" y="824011"/>
            <a:ext cx="2875178" cy="59910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одзаголовок 2"/>
          <p:cNvSpPr txBox="1">
            <a:spLocks/>
          </p:cNvSpPr>
          <p:nvPr/>
        </p:nvSpPr>
        <p:spPr>
          <a:xfrm>
            <a:off x="-13904" y="753457"/>
            <a:ext cx="3744686" cy="3479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Начинающий фермер, </a:t>
            </a:r>
            <a:r>
              <a:rPr lang="ru-RU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Агростартап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4" y="-18747"/>
            <a:ext cx="12192000" cy="7051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30730" y="174170"/>
            <a:ext cx="11019970" cy="47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Господдержка малых форм хозяйствования 2012-2023 гг. (млн. рублей)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3" y="0"/>
            <a:ext cx="672962" cy="697393"/>
          </a:xfrm>
          <a:prstGeom prst="rect">
            <a:avLst/>
          </a:prstGeom>
        </p:spPr>
      </p:pic>
      <p:graphicFrame>
        <p:nvGraphicFramePr>
          <p:cNvPr id="188" name="Диаграмма 187"/>
          <p:cNvGraphicFramePr>
            <a:graphicFrameLocks/>
          </p:cNvGraphicFramePr>
          <p:nvPr>
            <p:extLst/>
          </p:nvPr>
        </p:nvGraphicFramePr>
        <p:xfrm>
          <a:off x="-1" y="767703"/>
          <a:ext cx="8232773" cy="192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0" name="TextBox 189"/>
          <p:cNvSpPr txBox="1"/>
          <p:nvPr/>
        </p:nvSpPr>
        <p:spPr>
          <a:xfrm>
            <a:off x="569196" y="1952536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1152636" y="1767211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691913" y="1737328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271654" y="1251931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851449" y="1116234"/>
            <a:ext cx="40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3393671" y="1056945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3956527" y="762891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97" name="TextBox 196"/>
          <p:cNvSpPr txBox="1"/>
          <p:nvPr/>
        </p:nvSpPr>
        <p:spPr>
          <a:xfrm rot="16200000">
            <a:off x="349761" y="2142169"/>
            <a:ext cx="70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13,2</a:t>
            </a:r>
          </a:p>
        </p:txBody>
      </p:sp>
      <p:sp>
        <p:nvSpPr>
          <p:cNvPr id="198" name="TextBox 197"/>
          <p:cNvSpPr txBox="1"/>
          <p:nvPr/>
        </p:nvSpPr>
        <p:spPr>
          <a:xfrm rot="16200000">
            <a:off x="897940" y="2063378"/>
            <a:ext cx="70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24,7</a:t>
            </a:r>
          </a:p>
        </p:txBody>
      </p:sp>
      <p:sp>
        <p:nvSpPr>
          <p:cNvPr id="199" name="TextBox 198"/>
          <p:cNvSpPr txBox="1"/>
          <p:nvPr/>
        </p:nvSpPr>
        <p:spPr>
          <a:xfrm rot="16200000">
            <a:off x="1465946" y="2008886"/>
            <a:ext cx="70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29,7</a:t>
            </a:r>
          </a:p>
        </p:txBody>
      </p:sp>
      <p:sp>
        <p:nvSpPr>
          <p:cNvPr id="200" name="TextBox 199"/>
          <p:cNvSpPr txBox="1"/>
          <p:nvPr/>
        </p:nvSpPr>
        <p:spPr>
          <a:xfrm rot="16200000">
            <a:off x="2061640" y="1864585"/>
            <a:ext cx="61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58,1</a:t>
            </a:r>
          </a:p>
        </p:txBody>
      </p:sp>
      <p:sp>
        <p:nvSpPr>
          <p:cNvPr id="201" name="TextBox 200"/>
          <p:cNvSpPr txBox="1"/>
          <p:nvPr/>
        </p:nvSpPr>
        <p:spPr>
          <a:xfrm rot="16200000">
            <a:off x="2583099" y="1664662"/>
            <a:ext cx="70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67,7</a:t>
            </a:r>
          </a:p>
        </p:txBody>
      </p:sp>
      <p:sp>
        <p:nvSpPr>
          <p:cNvPr id="202" name="TextBox 201"/>
          <p:cNvSpPr txBox="1"/>
          <p:nvPr/>
        </p:nvSpPr>
        <p:spPr>
          <a:xfrm rot="16200000">
            <a:off x="3158620" y="1606133"/>
            <a:ext cx="70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70,8</a:t>
            </a:r>
          </a:p>
        </p:txBody>
      </p:sp>
      <p:sp>
        <p:nvSpPr>
          <p:cNvPr id="203" name="TextBox 202"/>
          <p:cNvSpPr txBox="1"/>
          <p:nvPr/>
        </p:nvSpPr>
        <p:spPr>
          <a:xfrm rot="16200000">
            <a:off x="3703809" y="1497806"/>
            <a:ext cx="70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89,2</a:t>
            </a:r>
          </a:p>
        </p:txBody>
      </p:sp>
      <p:sp>
        <p:nvSpPr>
          <p:cNvPr id="204" name="Прямоугольник 203"/>
          <p:cNvSpPr/>
          <p:nvPr/>
        </p:nvSpPr>
        <p:spPr>
          <a:xfrm>
            <a:off x="8299074" y="1331738"/>
            <a:ext cx="621996" cy="6038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307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5" name="Диаграмма 204"/>
          <p:cNvGraphicFramePr>
            <a:graphicFrameLocks/>
          </p:cNvGraphicFramePr>
          <p:nvPr>
            <p:extLst/>
          </p:nvPr>
        </p:nvGraphicFramePr>
        <p:xfrm>
          <a:off x="-21075" y="2993990"/>
          <a:ext cx="8210653" cy="185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6" name="TextBox 205"/>
          <p:cNvSpPr txBox="1"/>
          <p:nvPr/>
        </p:nvSpPr>
        <p:spPr>
          <a:xfrm rot="16200000">
            <a:off x="344341" y="4147570"/>
            <a:ext cx="70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43,3</a:t>
            </a:r>
          </a:p>
        </p:txBody>
      </p:sp>
      <p:sp>
        <p:nvSpPr>
          <p:cNvPr id="207" name="TextBox 206"/>
          <p:cNvSpPr txBox="1"/>
          <p:nvPr/>
        </p:nvSpPr>
        <p:spPr>
          <a:xfrm rot="16200000">
            <a:off x="911410" y="4139046"/>
            <a:ext cx="70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51,9</a:t>
            </a:r>
          </a:p>
        </p:txBody>
      </p:sp>
      <p:sp>
        <p:nvSpPr>
          <p:cNvPr id="208" name="TextBox 207"/>
          <p:cNvSpPr txBox="1"/>
          <p:nvPr/>
        </p:nvSpPr>
        <p:spPr>
          <a:xfrm rot="16200000">
            <a:off x="1465945" y="4115834"/>
            <a:ext cx="70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53,6</a:t>
            </a:r>
          </a:p>
        </p:txBody>
      </p:sp>
      <p:sp>
        <p:nvSpPr>
          <p:cNvPr id="209" name="TextBox 208"/>
          <p:cNvSpPr txBox="1"/>
          <p:nvPr/>
        </p:nvSpPr>
        <p:spPr>
          <a:xfrm rot="16200000">
            <a:off x="2028971" y="3863351"/>
            <a:ext cx="70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80,7</a:t>
            </a:r>
          </a:p>
        </p:txBody>
      </p:sp>
      <p:sp>
        <p:nvSpPr>
          <p:cNvPr id="210" name="TextBox 209"/>
          <p:cNvSpPr txBox="1"/>
          <p:nvPr/>
        </p:nvSpPr>
        <p:spPr>
          <a:xfrm rot="16200000">
            <a:off x="2634035" y="3921217"/>
            <a:ext cx="59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76,9</a:t>
            </a:r>
          </a:p>
        </p:txBody>
      </p:sp>
      <p:sp>
        <p:nvSpPr>
          <p:cNvPr id="211" name="TextBox 210"/>
          <p:cNvSpPr txBox="1"/>
          <p:nvPr/>
        </p:nvSpPr>
        <p:spPr>
          <a:xfrm rot="16200000">
            <a:off x="3176228" y="3869577"/>
            <a:ext cx="649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75,9</a:t>
            </a:r>
          </a:p>
        </p:txBody>
      </p:sp>
      <p:sp>
        <p:nvSpPr>
          <p:cNvPr id="212" name="TextBox 211"/>
          <p:cNvSpPr txBox="1"/>
          <p:nvPr/>
        </p:nvSpPr>
        <p:spPr>
          <a:xfrm rot="16200000">
            <a:off x="3679908" y="3682531"/>
            <a:ext cx="70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111,4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8299074" y="3487390"/>
            <a:ext cx="621996" cy="6038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4" name="Диаграмма 213"/>
          <p:cNvGraphicFramePr>
            <a:graphicFrameLocks/>
          </p:cNvGraphicFramePr>
          <p:nvPr>
            <p:extLst/>
          </p:nvPr>
        </p:nvGraphicFramePr>
        <p:xfrm>
          <a:off x="0" y="5261207"/>
          <a:ext cx="8218439" cy="139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5" name="Прямоугольник 214"/>
          <p:cNvSpPr/>
          <p:nvPr/>
        </p:nvSpPr>
        <p:spPr>
          <a:xfrm>
            <a:off x="8299916" y="5215957"/>
            <a:ext cx="621996" cy="6038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8054262" y="1952536"/>
            <a:ext cx="117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725,9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8063338" y="4177041"/>
            <a:ext cx="109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1020,9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7987219" y="5884088"/>
            <a:ext cx="129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492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19" name="TextBox 218"/>
          <p:cNvSpPr txBox="1"/>
          <p:nvPr/>
        </p:nvSpPr>
        <p:spPr>
          <a:xfrm rot="16200000">
            <a:off x="938537" y="6154043"/>
            <a:ext cx="581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20,9</a:t>
            </a:r>
          </a:p>
        </p:txBody>
      </p:sp>
      <p:sp>
        <p:nvSpPr>
          <p:cNvPr id="220" name="TextBox 219"/>
          <p:cNvSpPr txBox="1"/>
          <p:nvPr/>
        </p:nvSpPr>
        <p:spPr>
          <a:xfrm rot="16200000">
            <a:off x="1685270" y="6067759"/>
            <a:ext cx="649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33,0</a:t>
            </a:r>
          </a:p>
        </p:txBody>
      </p:sp>
      <p:sp>
        <p:nvSpPr>
          <p:cNvPr id="221" name="Правая фигурная скобка 220"/>
          <p:cNvSpPr/>
          <p:nvPr/>
        </p:nvSpPr>
        <p:spPr>
          <a:xfrm>
            <a:off x="8967024" y="1219199"/>
            <a:ext cx="345781" cy="5156802"/>
          </a:xfrm>
          <a:prstGeom prst="rightBrace">
            <a:avLst>
              <a:gd name="adj1" fmla="val 8333"/>
              <a:gd name="adj2" fmla="val 51754"/>
            </a:avLst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TextBox 221"/>
          <p:cNvSpPr txBox="1"/>
          <p:nvPr/>
        </p:nvSpPr>
        <p:spPr>
          <a:xfrm rot="16200000">
            <a:off x="4241387" y="1394998"/>
            <a:ext cx="72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99,5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4499315" y="639509"/>
            <a:ext cx="542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24" name="TextBox 223"/>
          <p:cNvSpPr txBox="1"/>
          <p:nvPr/>
        </p:nvSpPr>
        <p:spPr>
          <a:xfrm rot="16200000">
            <a:off x="2526872" y="5874945"/>
            <a:ext cx="649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66,8</a:t>
            </a:r>
          </a:p>
        </p:txBody>
      </p:sp>
      <p:sp>
        <p:nvSpPr>
          <p:cNvPr id="225" name="TextBox 224"/>
          <p:cNvSpPr txBox="1"/>
          <p:nvPr/>
        </p:nvSpPr>
        <p:spPr>
          <a:xfrm rot="16200000">
            <a:off x="4821268" y="1391593"/>
            <a:ext cx="72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84,7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5062625" y="761101"/>
            <a:ext cx="424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27" name="TextBox 226"/>
          <p:cNvSpPr txBox="1"/>
          <p:nvPr/>
        </p:nvSpPr>
        <p:spPr>
          <a:xfrm rot="16200000">
            <a:off x="4808932" y="3844268"/>
            <a:ext cx="70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75,5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417933" y="2542306"/>
            <a:ext cx="53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2012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008848" y="2529874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2013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1554356" y="252903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2014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2126368" y="2535988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2669103" y="254091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3248318" y="2535685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3785354" y="2535685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4388575" y="2532679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4934916" y="254945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439367" y="4678021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2012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015963" y="4681666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2013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1571118" y="4681666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2014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2114820" y="4677436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2671611" y="4700261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3258782" y="4696269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3797442" y="4686859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4354233" y="466723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4938687" y="468416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950244" y="6546224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1782291" y="6538091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574076" y="6536154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3407996" y="6509021"/>
            <a:ext cx="53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</a:p>
        </p:txBody>
      </p:sp>
      <p:sp>
        <p:nvSpPr>
          <p:cNvPr id="255" name="TextBox 254"/>
          <p:cNvSpPr txBox="1"/>
          <p:nvPr/>
        </p:nvSpPr>
        <p:spPr>
          <a:xfrm rot="16200000">
            <a:off x="4253777" y="3650826"/>
            <a:ext cx="70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108,1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 rot="16200000">
            <a:off x="3338796" y="5894618"/>
            <a:ext cx="649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61,6</a:t>
            </a:r>
          </a:p>
        </p:txBody>
      </p:sp>
      <p:sp>
        <p:nvSpPr>
          <p:cNvPr id="257" name="Подзаголовок 2"/>
          <p:cNvSpPr txBox="1">
            <a:spLocks/>
          </p:cNvSpPr>
          <p:nvPr/>
        </p:nvSpPr>
        <p:spPr>
          <a:xfrm>
            <a:off x="0" y="2994466"/>
            <a:ext cx="2733675" cy="33227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Развитие семейных ферм</a:t>
            </a:r>
          </a:p>
        </p:txBody>
      </p:sp>
      <p:sp>
        <p:nvSpPr>
          <p:cNvPr id="258" name="Подзаголовок 2"/>
          <p:cNvSpPr txBox="1">
            <a:spLocks/>
          </p:cNvSpPr>
          <p:nvPr/>
        </p:nvSpPr>
        <p:spPr>
          <a:xfrm>
            <a:off x="-7903" y="5014212"/>
            <a:ext cx="6625995" cy="3219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Arial Narrow" panose="020B0606020202030204" pitchFamily="34" charset="0"/>
              </a:rPr>
              <a:t>Сельскохозяйственные потребительские кооперативы (</a:t>
            </a:r>
            <a:r>
              <a:rPr lang="ru-RU" sz="1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грант+субсидия</a:t>
            </a:r>
            <a:r>
              <a:rPr lang="ru-RU" sz="1800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5471" y="6433951"/>
            <a:ext cx="2743200" cy="365125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029" y="2993990"/>
            <a:ext cx="1894791" cy="1530868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5505498" y="2564096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592097" y="1012499"/>
            <a:ext cx="424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16200000">
            <a:off x="5390949" y="1343983"/>
            <a:ext cx="72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70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519334" y="4669761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625880" y="3252290"/>
            <a:ext cx="424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46851" y="6494739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56866" y="254932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</a:p>
        </p:txBody>
      </p:sp>
      <p:sp>
        <p:nvSpPr>
          <p:cNvPr id="89" name="TextBox 88"/>
          <p:cNvSpPr txBox="1"/>
          <p:nvPr/>
        </p:nvSpPr>
        <p:spPr>
          <a:xfrm rot="16200000">
            <a:off x="5935910" y="1871542"/>
            <a:ext cx="72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37,7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14662" y="1553350"/>
            <a:ext cx="424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9057098" y="1257734"/>
            <a:ext cx="3293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2012-2023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2,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млрд руб.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59222" y="4694701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92" name="TextBox 226"/>
          <p:cNvSpPr txBox="1"/>
          <p:nvPr/>
        </p:nvSpPr>
        <p:spPr>
          <a:xfrm rot="16200000">
            <a:off x="5938655" y="3679961"/>
            <a:ext cx="701720" cy="31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108,5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75107" y="6494739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94" name="TextBox 255"/>
          <p:cNvSpPr txBox="1"/>
          <p:nvPr/>
        </p:nvSpPr>
        <p:spPr>
          <a:xfrm rot="16200000">
            <a:off x="4948571" y="5742071"/>
            <a:ext cx="68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76,8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360521" y="4838056"/>
            <a:ext cx="2686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2024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182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млн руб.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18092" y="2549198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</a:p>
        </p:txBody>
      </p:sp>
      <p:sp>
        <p:nvSpPr>
          <p:cNvPr id="97" name="TextBox 96"/>
          <p:cNvSpPr txBox="1"/>
          <p:nvPr/>
        </p:nvSpPr>
        <p:spPr>
          <a:xfrm rot="16200000">
            <a:off x="6494330" y="1902223"/>
            <a:ext cx="72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39,2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592343" y="4704445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99" name="TextBox 226"/>
          <p:cNvSpPr txBox="1"/>
          <p:nvPr/>
        </p:nvSpPr>
        <p:spPr>
          <a:xfrm rot="16200000">
            <a:off x="6489722" y="3775483"/>
            <a:ext cx="701720" cy="31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87,7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37753" y="3177778"/>
            <a:ext cx="359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TextBox 255"/>
          <p:cNvSpPr txBox="1"/>
          <p:nvPr/>
        </p:nvSpPr>
        <p:spPr>
          <a:xfrm rot="16200000">
            <a:off x="5760494" y="5742670"/>
            <a:ext cx="68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73,3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33863" y="6491299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28220" y="256808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2024 план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7037852" y="1872605"/>
            <a:ext cx="72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41,4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773941" y="1530728"/>
            <a:ext cx="424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Box 226"/>
          <p:cNvSpPr txBox="1"/>
          <p:nvPr/>
        </p:nvSpPr>
        <p:spPr>
          <a:xfrm rot="16200000">
            <a:off x="7041737" y="3953830"/>
            <a:ext cx="701720" cy="31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58,5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307722" y="3518289"/>
            <a:ext cx="359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070128" y="4718489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2024 план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860713" y="6505379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110" name="TextBox 255"/>
          <p:cNvSpPr txBox="1"/>
          <p:nvPr/>
        </p:nvSpPr>
        <p:spPr>
          <a:xfrm rot="16200000">
            <a:off x="6599203" y="5683415"/>
            <a:ext cx="68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34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64079" y="144813"/>
            <a:ext cx="7863841" cy="47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Обучение крестьянских (фермерских) хозяйств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3" y="0"/>
            <a:ext cx="672962" cy="77939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04232" y="950460"/>
            <a:ext cx="9480035" cy="23900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Главы и работники крестьянских (фермерских) хозяйств ежегодно  принимают участие в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программах повышения квалификации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руководителей и специалистов сельскохозяйственных организаций: агрономов всех специальностей, инженеров всех специальностей, зоотехников всех специальностей, ветеринарных врачей и фельдшеров, бухгалтеров, экономистов, специалистов кадровых служб.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Ежегодно обучение проходят более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500 человек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Объем финансирования из областного бюджета Новосибирской области -  до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8 млн. рублей в год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>
          <a:xfrm>
            <a:off x="9207500" y="63845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46FABB-7D3E-4946-9E77-981387DB00F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" name="AutoShape 2" descr="\\mcx.nso.loc\urst\%D0%9C%D0%B5%D0%BB%D1%8C%D0%BD%D0%B8%D0%BA%D0%BE%D0%B2%D0%B0\%D0%A4%D0%B5%D1%80%D0%BC%D0%B5%D1%80%D1%8B\%D0%90%D0%9A%D0%9A%D0%9E%D0%9D\%D0%9A%D0%BE%D0%BD%D1%84%D0%B5%D1%80%D0%B5%D0%BD%D1%86%D0%B8%D1%8F 2023\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2" y="2819304"/>
            <a:ext cx="5136092" cy="3420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56" y="1364254"/>
            <a:ext cx="1628775" cy="704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83" y="2800311"/>
            <a:ext cx="5158350" cy="34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5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30730" y="174170"/>
            <a:ext cx="11019970" cy="47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Перспективные направления развития малых форм хозяйствования в АПК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3" y="0"/>
            <a:ext cx="672962" cy="779390"/>
          </a:xfrm>
          <a:prstGeom prst="rect">
            <a:avLst/>
          </a:prstGeom>
        </p:spPr>
      </p:pic>
      <p:sp>
        <p:nvSpPr>
          <p:cNvPr id="15" name="Номер слайда 1"/>
          <p:cNvSpPr txBox="1">
            <a:spLocks/>
          </p:cNvSpPr>
          <p:nvPr/>
        </p:nvSpPr>
        <p:spPr>
          <a:xfrm>
            <a:off x="9207500" y="63845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46FABB-7D3E-4946-9E77-981387DB00F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7401" y="4105569"/>
            <a:ext cx="11803287" cy="84272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</a:rPr>
              <a:t>Участие в образовательных программах, конференциях и обучающих мероприятиях с целью повышения компетенций глав и специалистов крестьянских (фермерских) хозяйств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402" y="969285"/>
            <a:ext cx="11803287" cy="72848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Участие в государственных программах поддержки малого предпринимательства и эффективное использование финансовых инструментов, в том числе средств государственной поддержки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402" y="2027854"/>
            <a:ext cx="11803287" cy="174763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Использование механизма сельскохозяйственной потребительской кооперации для решения задач:</a:t>
            </a:r>
          </a:p>
          <a:p>
            <a:pPr marL="342900" lvl="0" indent="-342900" algn="just">
              <a:buFontTx/>
              <a:buChar char="-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нехватки специалистов (агрономов, ветеринаров, бухгалтеров, экономистов, юристов и т.п.);</a:t>
            </a:r>
          </a:p>
          <a:p>
            <a:pPr marL="342900" lvl="0" indent="-342900" algn="just">
              <a:buFontTx/>
              <a:buChar char="-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работы в государственных информационных системах;</a:t>
            </a:r>
          </a:p>
          <a:p>
            <a:pPr marL="342900" lvl="0" indent="-342900" algn="just">
              <a:buFontTx/>
              <a:buChar char="-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повышения уровня материально-технической оснащенности;</a:t>
            </a:r>
          </a:p>
          <a:p>
            <a:pPr marL="342900" lvl="0" indent="-342900" algn="just">
              <a:buFontTx/>
              <a:buChar char="-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организации переработки, хранения, сбыта сельскохозяйственной продукции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7400" y="5261445"/>
            <a:ext cx="11803287" cy="130561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</a:rPr>
              <a:t>Использование существующих сервисов информационной поддержки:    АККОН,    Центр «Мой Бизнес», </a:t>
            </a:r>
          </a:p>
          <a:p>
            <a:pPr lvl="0" algn="just"/>
            <a:r>
              <a:rPr lang="ru-RU" sz="2000" b="1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</a:rPr>
              <a:t>Центр компетенций в сфере сельскохозяйственной кооперации и поддержки фермеров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7152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193142" y="3492251"/>
            <a:ext cx="5780472" cy="5282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70C0"/>
                </a:solidFill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40" y="2498834"/>
            <a:ext cx="814276" cy="99341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27200" y="927767"/>
            <a:ext cx="104648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964222"/>
            <a:ext cx="104648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6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7970037" y="1730631"/>
            <a:ext cx="3525191" cy="154861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57400" y="1760014"/>
            <a:ext cx="2815857" cy="154861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45030" y="1760548"/>
            <a:ext cx="2423265" cy="154861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6749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045030" y="109541"/>
            <a:ext cx="10617200" cy="500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Малые</a:t>
            </a:r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формы хозяйствования Новосибирской области на </a:t>
            </a:r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31.12.2023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3" y="0"/>
            <a:ext cx="672962" cy="7793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429" y="1553029"/>
            <a:ext cx="11306628" cy="187597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686" y="4322483"/>
            <a:ext cx="11306628" cy="203477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5429" y="3947887"/>
            <a:ext cx="7445828" cy="3745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bg1"/>
                </a:solidFill>
                <a:latin typeface="Arial Narrow" panose="020B0606020202030204" pitchFamily="34" charset="0"/>
              </a:rPr>
              <a:t>Малые формы хозяйствования на селе обеспечивают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18458" y="4517517"/>
            <a:ext cx="6139542" cy="18397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занятость сельского населения;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содействие в развитии сельских территорий;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сохранение сельского образа жизни и традиционной культуры;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обеспечение социального благополучия над обширными территориями.</a:t>
            </a:r>
          </a:p>
          <a:p>
            <a:pPr algn="just"/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000706" y="1882358"/>
            <a:ext cx="2495487" cy="95338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ЛПХ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74086" y="1869658"/>
            <a:ext cx="2495487" cy="92061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К(Ф)Х и ИП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8110438" y="1879077"/>
            <a:ext cx="3309190" cy="92007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КООПЕРАТИВЫ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35429" y="1196624"/>
            <a:ext cx="7445828" cy="3745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bg1"/>
                </a:solidFill>
                <a:latin typeface="Arial Narrow" panose="020B0606020202030204" pitchFamily="34" charset="0"/>
              </a:rPr>
              <a:t>По данным Росстат РФ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089606" y="2345399"/>
            <a:ext cx="2378689" cy="7115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320,4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тыс. единиц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208652" y="2388945"/>
            <a:ext cx="1542466" cy="7115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3898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единиц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8667203" y="2325678"/>
            <a:ext cx="2363598" cy="7748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45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единиц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636000" y="4449962"/>
            <a:ext cx="2783628" cy="1779813"/>
          </a:xfrm>
          <a:prstGeom prst="rect">
            <a:avLst/>
          </a:prstGeom>
          <a:blipFill>
            <a:blip r:embed="rId3"/>
            <a:srcRect/>
            <a:stretch>
              <a:fillRect l="-60933" t="-6783" r="-29630" b="625"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64666" y="6357254"/>
            <a:ext cx="2743200" cy="365125"/>
          </a:xfrm>
        </p:spPr>
        <p:txBody>
          <a:bodyPr/>
          <a:lstStyle/>
          <a:p>
            <a:fld id="{F946FABB-7D3E-4946-9E77-981387DB00F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6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70664" y="275684"/>
            <a:ext cx="7400925" cy="31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Софинансируемые направления государственной поддержки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18322" y="2694360"/>
            <a:ext cx="2663704" cy="1200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24737"/>
              </p:ext>
            </p:extLst>
          </p:nvPr>
        </p:nvGraphicFramePr>
        <p:xfrm>
          <a:off x="448888" y="779509"/>
          <a:ext cx="11247120" cy="5745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4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«Компенсирующая субсидия»:</a:t>
                      </a:r>
                      <a:endParaRPr sz="1100" dirty="0"/>
                    </a:p>
                  </a:txBody>
                  <a:tcPr marL="21054" marR="21054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1</a:t>
                      </a:r>
                      <a:endParaRPr sz="1500"/>
                    </a:p>
                  </a:txBody>
                  <a:tcPr marL="21054" marR="21054" marT="0" marB="0" anchor="ctr">
                    <a:gradFill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возмещение части затрат на проведение комплекса агротехнологических работ</a:t>
                      </a:r>
                      <a:endParaRPr sz="1100"/>
                    </a:p>
                  </a:txBody>
                  <a:tcPr marL="21054" marR="210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2</a:t>
                      </a:r>
                      <a:endParaRPr sz="1500"/>
                    </a:p>
                  </a:txBody>
                  <a:tcPr marL="21054" marR="21054" marT="0" marB="0" anchor="ctr">
                    <a:gradFill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возмещение части затрат на приобретение элитных семян</a:t>
                      </a:r>
                      <a:endParaRPr sz="1100"/>
                    </a:p>
                  </a:txBody>
                  <a:tcPr marL="21054" marR="210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3</a:t>
                      </a:r>
                      <a:endParaRPr sz="1500"/>
                    </a:p>
                  </a:txBody>
                  <a:tcPr marL="21054" marR="21054" marT="0" marB="0" anchor="ctr">
                    <a:gradFill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возмещение части затрат на поддержку собственного производства молока</a:t>
                      </a:r>
                      <a:endParaRPr sz="1100"/>
                    </a:p>
                  </a:txBody>
                  <a:tcPr marL="21054" marR="2105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4</a:t>
                      </a:r>
                      <a:endParaRPr sz="1500"/>
                    </a:p>
                  </a:txBody>
                  <a:tcPr marL="21054" marR="21054" marT="0" marB="0" anchor="ctr">
                    <a:gradFill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поддержка племенного животноводства</a:t>
                      </a:r>
                      <a:endParaRPr sz="1100" dirty="0"/>
                    </a:p>
                  </a:txBody>
                  <a:tcPr marL="21054" marR="2105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500" dirty="0"/>
                    </a:p>
                  </a:txBody>
                  <a:tcPr marL="21054" marR="21054" marT="0" marB="0" anchor="ctr">
                    <a:gradFill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возмещение части затрат на уплату страховой премии, начисленной по договорам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сельхозстрахования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в области растениеводства и (или) животноводства</a:t>
                      </a:r>
                      <a:endParaRPr sz="1100" dirty="0"/>
                    </a:p>
                  </a:txBody>
                  <a:tcPr marL="21054" marR="2105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76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«Стимулирующая субсидия»</a:t>
                      </a:r>
                      <a:endParaRPr sz="1100"/>
                    </a:p>
                  </a:txBody>
                  <a:tcPr marL="21054" marR="21054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sz="1500" dirty="0"/>
                    </a:p>
                  </a:txBody>
                  <a:tcPr marL="21054" marR="2105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возмещение части затрат на обеспечение прироста объема молока сырого крупного рогатого скота, козьего и овечьего, переработанного на пищевую продукцию</a:t>
                      </a:r>
                      <a:endParaRPr sz="1100"/>
                    </a:p>
                  </a:txBody>
                  <a:tcPr marL="21054" marR="21054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sz="1500" dirty="0"/>
                    </a:p>
                  </a:txBody>
                  <a:tcPr marL="21054" marR="2105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возмещение части затрат на проведение уходных работ за многолетними насаждениями</a:t>
                      </a:r>
                      <a:endParaRPr sz="1100"/>
                    </a:p>
                  </a:txBody>
                  <a:tcPr marL="21054" marR="21054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8</a:t>
                      </a:r>
                      <a:endParaRPr sz="1500"/>
                    </a:p>
                  </a:txBody>
                  <a:tcPr marL="21054" marR="2105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возмещение части затрат на закладку  многолетних насаждений</a:t>
                      </a:r>
                      <a:endParaRPr sz="1100" dirty="0"/>
                    </a:p>
                  </a:txBody>
                  <a:tcPr marL="21054" marR="21054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9</a:t>
                      </a:r>
                      <a:endParaRPr sz="1500"/>
                    </a:p>
                  </a:txBody>
                  <a:tcPr marL="21054" marR="2105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финансовое обеспечение части затрат на поддержку собственного производства молока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054" marR="21054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10</a:t>
                      </a:r>
                      <a:endParaRPr sz="1500"/>
                    </a:p>
                  </a:txBody>
                  <a:tcPr marL="21054" marR="2105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финансовое обеспечение части затрат на прирост товарного поголовья коров специализированных мясных пород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054" marR="21054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11</a:t>
                      </a:r>
                      <a:endParaRPr sz="1500"/>
                    </a:p>
                  </a:txBody>
                  <a:tcPr marL="21054" marR="2105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поддержка реализации проектов </a:t>
                      </a: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"Агропрогресс"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054" marR="2105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12</a:t>
                      </a:r>
                      <a:endParaRPr sz="1500"/>
                    </a:p>
                  </a:txBody>
                  <a:tcPr marL="21054" marR="2105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поддержка сельскохозяйственных потребительских кооперативов</a:t>
                      </a:r>
                      <a:endParaRPr sz="1100" dirty="0"/>
                    </a:p>
                  </a:txBody>
                  <a:tcPr marL="21054" marR="2105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13</a:t>
                      </a:r>
                      <a:endParaRPr sz="1500"/>
                    </a:p>
                  </a:txBody>
                  <a:tcPr marL="21054" marR="2105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поддержка развития семейной фермы</a:t>
                      </a:r>
                      <a:endParaRPr sz="1100"/>
                    </a:p>
                  </a:txBody>
                  <a:tcPr marL="21054" marR="2105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76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Иные направления:</a:t>
                      </a:r>
                      <a:endParaRPr sz="1100"/>
                    </a:p>
                  </a:txBody>
                  <a:tcPr marL="21054" marR="21054" marT="0" marB="0"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14</a:t>
                      </a:r>
                      <a:endParaRPr sz="1500"/>
                    </a:p>
                  </a:txBody>
                  <a:tcPr marL="21054" marR="21054" marT="0" marB="0" anchor="ctr">
                    <a:gradFill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возмещение части процентной ставки по инвестиционным кредитам (займам)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054" marR="2105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15</a:t>
                      </a:r>
                      <a:endParaRPr sz="1500"/>
                    </a:p>
                  </a:txBody>
                  <a:tcPr marL="21054" marR="21054" marT="0" marB="0" anchor="ctr">
                    <a:gradFill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возмещение части прямых понесенных затрат на создание и (или) модернизацию объектов агропромышленного комплекса</a:t>
                      </a:r>
                      <a:endParaRPr sz="1100" dirty="0"/>
                    </a:p>
                  </a:txBody>
                  <a:tcPr marL="21054" marR="2105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16</a:t>
                      </a:r>
                      <a:endParaRPr sz="1500"/>
                    </a:p>
                  </a:txBody>
                  <a:tcPr marL="21054" marR="2105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возмещение части затрат на закупку продовольственной пшеницы</a:t>
                      </a:r>
                      <a:endParaRPr sz="1100" dirty="0"/>
                    </a:p>
                  </a:txBody>
                  <a:tcPr marL="21054" marR="2105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17</a:t>
                      </a:r>
                      <a:endParaRPr sz="1500"/>
                    </a:p>
                  </a:txBody>
                  <a:tcPr marL="21054" marR="2105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возмещение части затрат на производство и реализацию произведенных и реализованных хлеба и хлебобулочных изделий</a:t>
                      </a:r>
                      <a:endParaRPr sz="1100"/>
                    </a:p>
                  </a:txBody>
                  <a:tcPr marL="21054" marR="2105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18</a:t>
                      </a:r>
                      <a:endParaRPr sz="1500"/>
                    </a:p>
                  </a:txBody>
                  <a:tcPr marL="21054" marR="2105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возмещение части затрат на производство и реализацию зерновых культур</a:t>
                      </a:r>
                      <a:endParaRPr lang="ru-RU" sz="1100">
                        <a:latin typeface="Times New Roman"/>
                        <a:cs typeface="Times New Roman"/>
                      </a:endParaRPr>
                    </a:p>
                  </a:txBody>
                  <a:tcPr marL="21054" marR="2105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19</a:t>
                      </a:r>
                      <a:endParaRPr sz="1500"/>
                    </a:p>
                  </a:txBody>
                  <a:tcPr marL="21054" marR="2105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возмещение части затрат на поддержку элитного семеноводства (картофель и овощи открытого грунта) </a:t>
                      </a:r>
                      <a:endParaRPr sz="1100"/>
                    </a:p>
                  </a:txBody>
                  <a:tcPr marL="21054" marR="21054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20</a:t>
                      </a:r>
                      <a:endParaRPr sz="1500"/>
                    </a:p>
                  </a:txBody>
                  <a:tcPr marL="21054" marR="2105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возмещение части затрат на поддержку производства картофеля и овощей открытого грунта</a:t>
                      </a:r>
                      <a:endParaRPr sz="1100" dirty="0"/>
                    </a:p>
                  </a:txBody>
                  <a:tcPr marL="21054" marR="21054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531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Мероприятия по развитию мелиорации земель сельскохозяйственного назначения по следующим направлениям: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054" marR="21054" marT="0" marB="0" anchor="ctr">
                    <a:lnB w="12700" algn="ctr">
                      <a:noFill/>
                    </a:lnB>
                    <a:gradFill>
                      <a:gsLst>
                        <a:gs pos="6000">
                          <a:schemeClr val="accent3">
                            <a:lumMod val="0"/>
                            <a:lumOff val="100000"/>
                          </a:schemeClr>
                        </a:gs>
                        <a:gs pos="18000">
                          <a:schemeClr val="accent3">
                            <a:lumMod val="0"/>
                            <a:lumOff val="100000"/>
                          </a:schemeClr>
                        </a:gs>
                        <a:gs pos="79000">
                          <a:schemeClr val="accent3">
                            <a:lumMod val="100000"/>
                          </a:schemeClr>
                        </a:gs>
                      </a:gsLst>
                      <a:path path="circle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7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21</a:t>
                      </a:r>
                      <a:endParaRPr sz="1500"/>
                    </a:p>
                  </a:txBody>
                  <a:tcPr marL="21054" marR="21054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gradFill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государственная поддержка проведения гидромелиоративных мероприятий 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054" marR="21054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7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22</a:t>
                      </a:r>
                      <a:endParaRPr sz="1500"/>
                    </a:p>
                  </a:txBody>
                  <a:tcPr marL="21054" marR="21054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gradFill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государственная поддержка проведения культуртехнических мероприятий на выбывших сельскохозяйственных угодьях, вовлекаемых в сельскохозяйственный оборот</a:t>
                      </a:r>
                      <a:endParaRPr sz="1100"/>
                    </a:p>
                  </a:txBody>
                  <a:tcPr marL="21054" marR="21054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767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Предоставление поддержки в рамках регионального проекта «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Акселерация субъектов малого и среднего предпринимательства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»:</a:t>
                      </a:r>
                      <a:endParaRPr sz="1100"/>
                    </a:p>
                  </a:txBody>
                  <a:tcPr marL="21054" marR="21054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23</a:t>
                      </a:r>
                      <a:endParaRPr sz="1500"/>
                    </a:p>
                  </a:txBody>
                  <a:tcPr marL="21054" marR="21054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gradFill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поддержка реализации проектов «Агростартап»</a:t>
                      </a:r>
                      <a:endParaRPr lang="ru-RU" sz="11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054" marR="21054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24</a:t>
                      </a:r>
                      <a:endParaRPr sz="1500"/>
                    </a:p>
                  </a:txBody>
                  <a:tcPr marL="21054" marR="21054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gradFill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поддержка центра компетенций в  сфере сельскохозяйственной кооперации и поддержки фермеров </a:t>
                      </a:r>
                      <a:endParaRPr sz="1100"/>
                    </a:p>
                  </a:txBody>
                  <a:tcPr marL="21054" marR="21054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25</a:t>
                      </a:r>
                      <a:endParaRPr sz="1500"/>
                    </a:p>
                  </a:txBody>
                  <a:tcPr marL="21054" marR="21054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поддержка сельскохозяйственных потребительских кооперативов, переработчиков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21054" marR="2105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8138">
                <a:tc gridSpan="2">
                  <a:txBody>
                    <a:bodyPr/>
                    <a:lstStyle/>
                    <a:p>
                      <a:pPr marL="0" marR="0" lvl="0" indent="0" algn="just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Предоставление поддержки в рамках регионального проекта «Экспорт продукции агропромышленного комплекса»:</a:t>
                      </a:r>
                      <a:endParaRPr sz="1100"/>
                    </a:p>
                  </a:txBody>
                  <a:tcPr marL="21054" marR="21054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3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26</a:t>
                      </a:r>
                      <a:endParaRPr sz="1500"/>
                    </a:p>
                  </a:txBody>
                  <a:tcPr marL="21054" marR="21054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gradFill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возмещение части затрат на стимулирование увеличения производства масличных культур (рапса и сои)</a:t>
                      </a:r>
                      <a:endParaRPr sz="1100" dirty="0"/>
                    </a:p>
                  </a:txBody>
                  <a:tcPr marL="21054" marR="21054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 bwMode="auto">
          <a:xfrm>
            <a:off x="9331903" y="3193266"/>
            <a:ext cx="2011986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450" b="1" dirty="0">
                <a:latin typeface="Times New Roman"/>
                <a:cs typeface="Times New Roman"/>
              </a:rPr>
              <a:t>изменения внесены в 2022 году</a:t>
            </a:r>
            <a:endParaRPr sz="1450" dirty="0"/>
          </a:p>
          <a:p>
            <a:pPr algn="r">
              <a:defRPr/>
            </a:pPr>
            <a:r>
              <a:rPr lang="ru-RU" sz="1450" b="1" dirty="0">
                <a:latin typeface="Times New Roman"/>
                <a:cs typeface="Times New Roman"/>
              </a:rPr>
              <a:t>2023 году</a:t>
            </a:r>
            <a:endParaRPr sz="1450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071589" y="3726912"/>
            <a:ext cx="364110" cy="150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95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0071589" y="3503660"/>
            <a:ext cx="364110" cy="150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950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18322" y="6415423"/>
            <a:ext cx="2743200" cy="365125"/>
          </a:xfrm>
        </p:spPr>
        <p:txBody>
          <a:bodyPr/>
          <a:lstStyle/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5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006747"/>
              </p:ext>
            </p:extLst>
          </p:nvPr>
        </p:nvGraphicFramePr>
        <p:xfrm>
          <a:off x="109910" y="431307"/>
          <a:ext cx="12014682" cy="6350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279">
                  <a:extLst>
                    <a:ext uri="{9D8B030D-6E8A-4147-A177-3AD203B41FA5}">
                      <a16:colId xmlns:a16="http://schemas.microsoft.com/office/drawing/2014/main" val="3221231592"/>
                    </a:ext>
                  </a:extLst>
                </a:gridCol>
                <a:gridCol w="11750403">
                  <a:extLst>
                    <a:ext uri="{9D8B030D-6E8A-4147-A177-3AD203B41FA5}">
                      <a16:colId xmlns:a16="http://schemas.microsoft.com/office/drawing/2014/main" val="3556220451"/>
                    </a:ext>
                  </a:extLst>
                </a:gridCol>
              </a:tblGrid>
              <a:tr h="234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 anchor="ctr" anchorCtr="1"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8084565"/>
                  </a:ext>
                </a:extLst>
              </a:tr>
              <a:tr h="36255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на уплату процентов по кредитам (займам), полученным в российских кредитных организациях, и займам, полученным в сельскохозяйственных кредитных потребительских кооперативах: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/>
                </a:tc>
                <a:extLst>
                  <a:ext uri="{0D108BD9-81ED-4DB2-BD59-A6C34878D82A}">
                    <a16:rowId xmlns:a16="http://schemas.microsoft.com/office/drawing/2014/main" val="3016971246"/>
                  </a:ext>
                </a:extLst>
              </a:tr>
              <a:tr h="181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по инвестиционным кредитам (займам);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390268"/>
                  </a:ext>
                </a:extLst>
              </a:tr>
              <a:tr h="181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по кредитам, взятым малыми формами хозяйствования.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167911"/>
                  </a:ext>
                </a:extLst>
              </a:tr>
              <a:tr h="18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на уплату процентов по краткосрочным кредитам на льготных условиях, полученным в российских кредитных организациях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0666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понесенных затрат на строительство и ремонт объектов социально-инженерного обустройства сельскохозяйственного производства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/>
                </a:tc>
                <a:extLst>
                  <a:ext uri="{0D108BD9-81ED-4DB2-BD59-A6C34878D82A}">
                    <a16:rowId xmlns:a16="http://schemas.microsoft.com/office/drawing/2014/main" val="2138111112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стоимости приобретенных семян кукурузы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/>
                </a:tc>
                <a:extLst>
                  <a:ext uri="{0D108BD9-81ED-4DB2-BD59-A6C34878D82A}">
                    <a16:rowId xmlns:a16="http://schemas.microsoft.com/office/drawing/2014/main" val="3258326469"/>
                  </a:ext>
                </a:extLst>
              </a:tr>
              <a:tr h="199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стоимости молодняка крупного рогатого скота, приобретенного личными подсобными хозяйствами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/>
                </a:tc>
                <a:extLst>
                  <a:ext uri="{0D108BD9-81ED-4DB2-BD59-A6C34878D82A}">
                    <a16:rowId xmlns:a16="http://schemas.microsoft.com/office/drawing/2014/main" val="4043439705"/>
                  </a:ext>
                </a:extLst>
              </a:tr>
              <a:tr h="19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несвязанной поддержки сельскохозяйственным товаропроизводителям в области растениеводства (технические культуры)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/>
                </a:tc>
                <a:extLst>
                  <a:ext uri="{0D108BD9-81ED-4DB2-BD59-A6C34878D82A}">
                    <a16:rowId xmlns:a16="http://schemas.microsoft.com/office/drawing/2014/main" val="1728369538"/>
                  </a:ext>
                </a:extLst>
              </a:tr>
              <a:tr h="195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на раскорчевку выбывших из эксплуатации старых садов и рекультивацию раскорчеванных площадей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/>
                </a:tc>
                <a:extLst>
                  <a:ext uri="{0D108BD9-81ED-4DB2-BD59-A6C34878D82A}">
                    <a16:rowId xmlns:a16="http://schemas.microsoft.com/office/drawing/2014/main" val="1313009638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поддержка племенного животноводства (покупка племенного скота, на приобретение семя и азота)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/>
                </a:tc>
                <a:extLst>
                  <a:ext uri="{0D108BD9-81ED-4DB2-BD59-A6C34878D82A}">
                    <a16:rowId xmlns:a16="http://schemas.microsoft.com/office/drawing/2014/main" val="489874505"/>
                  </a:ext>
                </a:extLst>
              </a:tr>
              <a:tr h="199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на приобретение молодняка товарного крупного рогатого скота специализированных мясных пород и их помесей (телок и нетелей)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/>
                </a:tc>
                <a:extLst>
                  <a:ext uri="{0D108BD9-81ED-4DB2-BD59-A6C34878D82A}">
                    <a16:rowId xmlns:a16="http://schemas.microsoft.com/office/drawing/2014/main" val="2753146503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на приобретение и технический сервис технических средств и оборудования для сельскохозяйственного производства </a:t>
                      </a:r>
                    </a:p>
                  </a:txBody>
                  <a:tcPr marL="17328" marR="17328" marT="0" marB="0"/>
                </a:tc>
                <a:extLst>
                  <a:ext uri="{0D108BD9-81ED-4DB2-BD59-A6C34878D82A}">
                    <a16:rowId xmlns:a16="http://schemas.microsoft.com/office/drawing/2014/main" val="1625848646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на приобретение оригинальных семян, включая</a:t>
                      </a:r>
                      <a:r>
                        <a:rPr lang="ru-RU" sz="12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суперэлиту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73984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за проведение диагностических исследований на лейкоз крупного рогатого скота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7633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на закладку и уход за земляникой садовой</a:t>
                      </a: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935768"/>
                  </a:ext>
                </a:extLst>
              </a:tr>
              <a:tr h="214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на проведение работ по агрохимическому и эколого-токсикологическому обследованиям земель сельскохозяйственного назначения</a:t>
                      </a: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808115"/>
                  </a:ext>
                </a:extLst>
              </a:tr>
              <a:tr h="203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возмещение части стоимости приобретенного рыбопосадочного материала для зарыбления водных объектов, используемых для осуществления товарного рыбоводства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529531"/>
                  </a:ext>
                </a:extLst>
              </a:tr>
              <a:tr h="362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возмещение части стоимости приобретенных технических средств и оборудования для осуществления товарного рыбоводства, в том числе на условиях финансовой аренды (лизинга)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049951"/>
                  </a:ext>
                </a:extLst>
              </a:tr>
              <a:tr h="362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возмещение части стоимости приобретенного рыбопосадочного материала для зарыбления водных объектов, используемых для осуществления промышленного рыболовства</a:t>
                      </a: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411597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на содержание товарного поголовья коров специализированных мясных пород и  их помесей</a:t>
                      </a: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792551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стоимости</a:t>
                      </a:r>
                      <a:r>
                        <a:rPr lang="ru-RU" sz="12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приобретенных кормов, комбикормов и кормовых добавок для выращивания товарной рыбы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799673"/>
                  </a:ext>
                </a:extLst>
              </a:tr>
              <a:tr h="18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на содержание товарного маточного поголовья крупного рогатого скота молочного направления продуктивности</a:t>
                      </a: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09827"/>
                  </a:ext>
                </a:extLst>
              </a:tr>
              <a:tr h="362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на подтверждение соответствия производства органической продукции межгосударственным и международным стандартам в сфере производства органической продукции</a:t>
                      </a: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926286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стоимости приобретаемых минеральных удобрений</a:t>
                      </a: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51839"/>
                  </a:ext>
                </a:extLst>
              </a:tr>
              <a:tr h="235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</a:t>
                      </a:r>
                      <a:r>
                        <a:rPr lang="ru-RU" sz="12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стоимости приобретаемых средств защиты растений</a:t>
                      </a: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24787"/>
                  </a:ext>
                </a:extLst>
              </a:tr>
              <a:tr h="288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части затрат на доставку приобретенных</a:t>
                      </a:r>
                      <a:r>
                        <a:rPr lang="ru-RU" sz="12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грубых, сочных и концентрированных кормов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894925"/>
                  </a:ext>
                </a:extLst>
              </a:tr>
              <a:tr h="288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</a:p>
                  </a:txBody>
                  <a:tcPr marL="17328" marR="17328" marT="0" marB="0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возмещение части затрат на приобретение инновационной продукции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28" marR="1732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5716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701665" y="5870512"/>
            <a:ext cx="380790" cy="1900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342252" y="5821999"/>
            <a:ext cx="2708647" cy="238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2022 году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01665" y="6243206"/>
            <a:ext cx="427761" cy="1908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37912" y="6213980"/>
            <a:ext cx="2698937" cy="249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2023 году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7451" y="124419"/>
            <a:ext cx="8239125" cy="31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государственной поддержки в Новосибирской области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15780" y="6434205"/>
            <a:ext cx="27432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88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97" descr="Картинки по запросу стрелка вверх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1"/>
          <a:stretch/>
        </p:blipFill>
        <p:spPr bwMode="auto">
          <a:xfrm>
            <a:off x="1757355" y="452670"/>
            <a:ext cx="9832851" cy="63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-25324" y="6470695"/>
            <a:ext cx="11888376" cy="993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0" y="0"/>
            <a:ext cx="12192000" cy="4526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на создание и развитие КФХ – «АГРОСТАРТАП»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16549282"/>
              </p:ext>
            </p:extLst>
          </p:nvPr>
        </p:nvGraphicFramePr>
        <p:xfrm>
          <a:off x="6010993" y="4033602"/>
          <a:ext cx="2961829" cy="2405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2903" y="3713291"/>
            <a:ext cx="6335788" cy="3046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 smtClean="0">
                <a:solidFill>
                  <a:srgbClr val="00B050"/>
                </a:solidFill>
                <a:latin typeface="Arial" charset="0"/>
              </a:rPr>
              <a:t>от 1,5 до 7 </a:t>
            </a:r>
            <a:r>
              <a:rPr lang="ru-RU" sz="1867" b="1" dirty="0">
                <a:solidFill>
                  <a:srgbClr val="00B050"/>
                </a:solidFill>
                <a:latin typeface="Arial" charset="0"/>
              </a:rPr>
              <a:t>млн.</a:t>
            </a:r>
            <a:r>
              <a:rPr lang="en-US" sz="1867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ru-RU" sz="1867" b="1" dirty="0">
                <a:solidFill>
                  <a:srgbClr val="00B050"/>
                </a:solidFill>
                <a:latin typeface="Arial" charset="0"/>
              </a:rPr>
              <a:t>руб</a:t>
            </a:r>
            <a:r>
              <a:rPr lang="ru-RU" sz="1467" b="1" dirty="0">
                <a:solidFill>
                  <a:srgbClr val="00B050"/>
                </a:solidFill>
                <a:latin typeface="Arial" charset="0"/>
              </a:rPr>
              <a:t>.</a:t>
            </a:r>
            <a:r>
              <a:rPr lang="ru-RU" sz="1467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более  90 % затрат) </a:t>
            </a:r>
          </a:p>
          <a:p>
            <a:r>
              <a:rPr lang="ru-RU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разведения крупного рогатого скота мясного или </a:t>
            </a:r>
            <a:r>
              <a:rPr lang="ru-RU" sz="1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молочного </a:t>
            </a:r>
          </a:p>
          <a:p>
            <a:r>
              <a:rPr lang="ru-RU" sz="1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</a:t>
            </a:r>
            <a:endParaRPr lang="ru-RU" sz="13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67" b="1" dirty="0">
                <a:solidFill>
                  <a:srgbClr val="00B050"/>
                </a:solidFill>
                <a:latin typeface="Arial" charset="0"/>
              </a:rPr>
              <a:t>от 1,5 </a:t>
            </a:r>
            <a:r>
              <a:rPr lang="ru-RU" sz="1867" b="1" dirty="0" smtClean="0">
                <a:solidFill>
                  <a:srgbClr val="00B050"/>
                </a:solidFill>
                <a:latin typeface="Arial" charset="0"/>
              </a:rPr>
              <a:t>до 8 </a:t>
            </a:r>
            <a:r>
              <a:rPr lang="ru-RU" sz="1867" b="1" dirty="0">
                <a:solidFill>
                  <a:srgbClr val="00B050"/>
                </a:solidFill>
                <a:latin typeface="Arial" charset="0"/>
              </a:rPr>
              <a:t>млн.</a:t>
            </a:r>
            <a:r>
              <a:rPr lang="en-US" sz="1867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ru-RU" sz="1867" b="1" dirty="0">
                <a:solidFill>
                  <a:srgbClr val="00B050"/>
                </a:solidFill>
                <a:latin typeface="Arial" charset="0"/>
              </a:rPr>
              <a:t>руб</a:t>
            </a:r>
            <a:r>
              <a:rPr lang="ru-RU" sz="2133" b="1" dirty="0">
                <a:solidFill>
                  <a:srgbClr val="00B050"/>
                </a:solidFill>
                <a:latin typeface="Arial" charset="0"/>
              </a:rPr>
              <a:t>. </a:t>
            </a:r>
            <a:r>
              <a:rPr lang="ru-RU" sz="13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не более  90 % затрат) </a:t>
            </a:r>
          </a:p>
          <a:p>
            <a:r>
              <a:rPr lang="ru-RU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разведения крупного рогатого скота мясного или </a:t>
            </a:r>
            <a:r>
              <a:rPr lang="ru-RU" sz="1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молочного </a:t>
            </a:r>
          </a:p>
          <a:p>
            <a:r>
              <a:rPr lang="ru-RU" sz="1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</a:t>
            </a:r>
            <a:r>
              <a:rPr lang="ru-RU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направлением 25-50% гранта в неделимый фонд СПОК</a:t>
            </a:r>
          </a:p>
          <a:p>
            <a:r>
              <a:rPr lang="ru-RU" sz="1867" b="1" dirty="0">
                <a:solidFill>
                  <a:srgbClr val="00B050"/>
                </a:solidFill>
                <a:latin typeface="Arial" charset="0"/>
              </a:rPr>
              <a:t>от 1,5 </a:t>
            </a:r>
            <a:r>
              <a:rPr lang="ru-RU" sz="1867" b="1" dirty="0" smtClean="0">
                <a:solidFill>
                  <a:srgbClr val="00B050"/>
                </a:solidFill>
                <a:latin typeface="Arial" charset="0"/>
              </a:rPr>
              <a:t>до 5 </a:t>
            </a:r>
            <a:r>
              <a:rPr lang="ru-RU" sz="1867" b="1" dirty="0">
                <a:solidFill>
                  <a:srgbClr val="00B050"/>
                </a:solidFill>
                <a:latin typeface="Arial" charset="0"/>
              </a:rPr>
              <a:t>млн.</a:t>
            </a:r>
            <a:r>
              <a:rPr lang="en-US" sz="1867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ru-RU" sz="1867" b="1" dirty="0">
                <a:solidFill>
                  <a:srgbClr val="00B050"/>
                </a:solidFill>
                <a:latin typeface="Arial" charset="0"/>
              </a:rPr>
              <a:t>руб</a:t>
            </a:r>
            <a:r>
              <a:rPr lang="ru-RU" sz="2133" b="1" dirty="0">
                <a:solidFill>
                  <a:srgbClr val="00B050"/>
                </a:solidFill>
                <a:latin typeface="Arial" charset="0"/>
              </a:rPr>
              <a:t>.</a:t>
            </a:r>
            <a:r>
              <a:rPr lang="ru-RU" sz="2133" dirty="0"/>
              <a:t> </a:t>
            </a:r>
            <a:r>
              <a:rPr lang="ru-RU" sz="13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не более  90 % затрат)</a:t>
            </a:r>
          </a:p>
          <a:p>
            <a:r>
              <a:rPr lang="ru-RU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ведения иных видов деятельности</a:t>
            </a:r>
          </a:p>
          <a:p>
            <a:r>
              <a:rPr lang="ru-RU" sz="1867" b="1" dirty="0">
                <a:solidFill>
                  <a:srgbClr val="00B050"/>
                </a:solidFill>
                <a:latin typeface="Arial" charset="0"/>
              </a:rPr>
              <a:t>от 1,5 до </a:t>
            </a:r>
            <a:r>
              <a:rPr lang="ru-RU" sz="1867" b="1" dirty="0" smtClean="0">
                <a:solidFill>
                  <a:srgbClr val="00B050"/>
                </a:solidFill>
                <a:latin typeface="Arial" charset="0"/>
              </a:rPr>
              <a:t>6 </a:t>
            </a:r>
            <a:r>
              <a:rPr lang="ru-RU" sz="1867" b="1" dirty="0">
                <a:solidFill>
                  <a:srgbClr val="00B050"/>
                </a:solidFill>
                <a:latin typeface="Arial" charset="0"/>
              </a:rPr>
              <a:t>млн.</a:t>
            </a:r>
            <a:r>
              <a:rPr lang="en-US" sz="1867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ru-RU" sz="1867" b="1" dirty="0">
                <a:solidFill>
                  <a:srgbClr val="00B050"/>
                </a:solidFill>
                <a:latin typeface="Arial" charset="0"/>
              </a:rPr>
              <a:t>руб</a:t>
            </a:r>
            <a:r>
              <a:rPr lang="ru-RU" sz="2133" b="1" dirty="0">
                <a:solidFill>
                  <a:srgbClr val="00B050"/>
                </a:solidFill>
                <a:latin typeface="Arial" charset="0"/>
              </a:rPr>
              <a:t>.</a:t>
            </a:r>
            <a:r>
              <a:rPr lang="ru-RU" sz="2133" dirty="0"/>
              <a:t> </a:t>
            </a:r>
            <a:r>
              <a:rPr lang="ru-RU" sz="13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не более  90 % затрат)</a:t>
            </a:r>
          </a:p>
          <a:p>
            <a:r>
              <a:rPr lang="ru-RU" sz="1333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ведения иных видов деятельности с направлением </a:t>
            </a:r>
          </a:p>
          <a:p>
            <a:r>
              <a:rPr lang="ru-RU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25-50% гранта в неделимый фонд СПОК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9565" y="3253192"/>
            <a:ext cx="5973488" cy="420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33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Финансирование проекта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3599" y="4290234"/>
            <a:ext cx="111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84172" y="5155308"/>
            <a:ext cx="117546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грант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2467" y="3258999"/>
            <a:ext cx="5403777" cy="420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33" b="1" spc="20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Размер </a:t>
            </a:r>
            <a:r>
              <a:rPr lang="ru-RU" sz="2133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гранта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14755" y="4290287"/>
            <a:ext cx="1938068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867" dirty="0">
                <a:solidFill>
                  <a:prstClr val="black"/>
                </a:solidFill>
              </a:rPr>
              <a:t>- </a:t>
            </a:r>
            <a:r>
              <a:rPr lang="ru-RU" sz="18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</a:t>
            </a:r>
            <a:endParaRPr lang="ru-RU" sz="18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53599" y="5150443"/>
            <a:ext cx="111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90 %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28636" y="3140968"/>
            <a:ext cx="1163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343251" y="529037"/>
            <a:ext cx="5412993" cy="2290143"/>
            <a:chOff x="6223553" y="1721997"/>
            <a:chExt cx="4255268" cy="2033897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223553" y="1721997"/>
              <a:ext cx="4246282" cy="2688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33" b="1" spc="200" dirty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ookman Old Style" panose="02050604050505020204" pitchFamily="18" charset="0"/>
                </a:rPr>
                <a:t>Заявитель: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224157" y="2031726"/>
              <a:ext cx="4245073" cy="1050404"/>
            </a:xfrm>
            <a:prstGeom prst="rect">
              <a:avLst/>
            </a:prstGeom>
            <a:solidFill>
              <a:srgbClr val="D2CCC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гражданин РФ, обязующийся в срок, не превышающий 30 календарных дней с даты решения региональной конкурсной комиссии, осуществить регистрацию К(Ф)Х </a:t>
              </a:r>
              <a:r>
                <a:rPr lang="ru-RU" sz="1200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или ИП на сельской </a:t>
              </a:r>
              <a:r>
                <a:rPr lang="ru-RU" sz="12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территории, основными видами деятельности которых является производство и (или) переработка сельскохозяйственной продукции</a:t>
              </a:r>
              <a:endPara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33748" y="3131314"/>
              <a:ext cx="4245073" cy="624580"/>
            </a:xfrm>
            <a:prstGeom prst="rect">
              <a:avLst/>
            </a:prstGeom>
            <a:solidFill>
              <a:srgbClr val="D2CCC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К(Ф)Х или </a:t>
              </a:r>
              <a:r>
                <a:rPr lang="ru-RU" sz="12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ИП, зарегистрированные </a:t>
              </a:r>
              <a:r>
                <a:rPr lang="ru-RU" sz="1200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на сельской территории </a:t>
              </a:r>
              <a:r>
                <a:rPr lang="ru-RU" sz="12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НСО в текущем году, </a:t>
              </a:r>
              <a:r>
                <a:rPr lang="ru-RU" sz="1200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основными видами деятельности которых является производство и (или) переработка сельскохозяйственной </a:t>
              </a:r>
              <a:r>
                <a:rPr lang="ru-RU" sz="12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продукции</a:t>
              </a:r>
              <a:endPara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5889564" y="529036"/>
            <a:ext cx="5973488" cy="30272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133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Срок использования гранта</a:t>
            </a:r>
          </a:p>
        </p:txBody>
      </p:sp>
      <p:pic>
        <p:nvPicPr>
          <p:cNvPr id="20" name="Picture 2" descr="D:\UserData\ila\Рабочий стол\для презинтации\rejim[1]-800x8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20" y="1339816"/>
            <a:ext cx="1195548" cy="11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039131" y="851620"/>
            <a:ext cx="422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месяцев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поступления средств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0247" y="2137501"/>
            <a:ext cx="4708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постоянных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если грант менее 2 млн.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если грант от 2 млн. руб.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52467" y="2885657"/>
            <a:ext cx="5391576" cy="223180"/>
          </a:xfrm>
          <a:prstGeom prst="rect">
            <a:avLst/>
          </a:prstGeom>
          <a:solidFill>
            <a:srgbClr val="D2CCC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ранее 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не получал с/х гранты и субсидии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80247" y="1614767"/>
            <a:ext cx="5150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деятельности 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с/х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продукции;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10128"/>
            <a:ext cx="672962" cy="697393"/>
          </a:xfrm>
          <a:prstGeom prst="rect">
            <a:avLst/>
          </a:prstGeom>
        </p:spPr>
      </p:pic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5471" y="6433951"/>
            <a:ext cx="2743200" cy="36512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7166459" y="1260022"/>
            <a:ext cx="4696593" cy="30272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133" b="1" spc="20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Условия предоставления:</a:t>
            </a:r>
            <a:endParaRPr lang="ru-RU" sz="2133" b="1" spc="20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2662" y="0"/>
            <a:ext cx="12204662" cy="4526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гранта «АГРОСТАРТАП»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10685"/>
              </p:ext>
            </p:extLst>
          </p:nvPr>
        </p:nvGraphicFramePr>
        <p:xfrm>
          <a:off x="431370" y="824658"/>
          <a:ext cx="11329260" cy="5434826"/>
        </p:xfrm>
        <a:graphic>
          <a:graphicData uri="http://schemas.openxmlformats.org/drawingml/2006/table">
            <a:tbl>
              <a:tblPr firstRow="1" firstCol="1" bandRow="1"/>
              <a:tblGrid>
                <a:gridCol w="5962769">
                  <a:extLst>
                    <a:ext uri="{9D8B030D-6E8A-4147-A177-3AD203B41FA5}">
                      <a16:colId xmlns:a16="http://schemas.microsoft.com/office/drawing/2014/main" val="368906716"/>
                    </a:ext>
                  </a:extLst>
                </a:gridCol>
                <a:gridCol w="5366491">
                  <a:extLst>
                    <a:ext uri="{9D8B030D-6E8A-4147-A177-3AD203B41FA5}">
                      <a16:colId xmlns:a16="http://schemas.microsoft.com/office/drawing/2014/main" val="346194410"/>
                    </a:ext>
                  </a:extLst>
                </a:gridCol>
              </a:tblGrid>
              <a:tr h="871139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11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</a:t>
                      </a:r>
                      <a:r>
                        <a:rPr lang="ru-RU" sz="1600" b="1" i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земельных участков с/х назначения</a:t>
                      </a: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Bef>
                          <a:spcPts val="11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</a:t>
                      </a:r>
                      <a:r>
                        <a:rPr lang="ru-RU" sz="1600" b="1" i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сельскохозяйственных животных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(кроме свиней), птицы, рыбопосадочного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материала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23643"/>
                  </a:ext>
                </a:extLst>
              </a:tr>
              <a:tr h="1203572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Bef>
                          <a:spcPts val="11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ПСД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для 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строительства или реконструкции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объектов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для производства, хранения и переработки сельскохозяйственной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продукции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Bef>
                          <a:spcPts val="11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</a:t>
                      </a:r>
                      <a:r>
                        <a:rPr lang="ru-RU" sz="1600" b="1" i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посадочного материала для закладки многолетних насаждений, 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 виноградников и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земляники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21034"/>
                  </a:ext>
                </a:extLst>
              </a:tr>
              <a:tr h="189707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Bef>
                          <a:spcPts val="11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Приобретение, строительство, ремонт, модернизация и (или) переустройство объектов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для производства, хранения и переработки сельскохозяйственной продукции, подключение их к электрическим, водо-, газо- и теплопроводным сетям, в том числе автономным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Bef>
                          <a:spcPts val="11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</a:t>
                      </a:r>
                      <a:r>
                        <a:rPr lang="ru-RU" sz="1600" b="1" i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сельскохозяйственной </a:t>
                      </a: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техники</a:t>
                      </a:r>
                      <a:r>
                        <a:rPr lang="ru-RU" sz="1600" b="1" i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оборудования, средств автотранспортных, прицепов и полуприцепов, </a:t>
                      </a:r>
                      <a:r>
                        <a:rPr lang="ru-RU" sz="1600" b="1" i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мебели для </a:t>
                      </a: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осуществления</a:t>
                      </a:r>
                      <a:r>
                        <a:rPr lang="ru-RU" sz="1600" b="1" i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торговли</a:t>
                      </a:r>
                      <a:r>
                        <a:rPr lang="ru-RU" sz="1600" b="1" i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др. </a:t>
                      </a:r>
                      <a:r>
                        <a:rPr lang="ru-RU" sz="1600" b="1" i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Перечень утвержден приказом Минсельхоза России от 14.09.2023 N 730.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250402"/>
                  </a:ext>
                </a:extLst>
              </a:tr>
              <a:tr h="1203572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Bef>
                          <a:spcPts val="11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Погашение основного долга по кредитам,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полученным в российских кредитных организациях, или займов, полученных</a:t>
                      </a:r>
                      <a:r>
                        <a:rPr lang="ru-RU" sz="1600" b="1" i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сельскохозяйственных потребительских кредитных кооперативах,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течение срока освоения гранта на цели, 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реализации проекта, но не более 20% стоимости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проекта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Bef>
                          <a:spcPts val="11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Внесение </a:t>
                      </a:r>
                      <a:r>
                        <a:rPr lang="ru-RU" sz="1600" b="1" i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25%, но не более 50% средств в неделимый фонд </a:t>
                      </a:r>
                      <a:r>
                        <a:rPr lang="ru-RU" sz="1600" b="1" i="1" kern="120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СПоК</a:t>
                      </a: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членом которого является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заявитель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6053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8627"/>
            <a:ext cx="672962" cy="697393"/>
          </a:xfrm>
          <a:prstGeom prst="rect">
            <a:avLst/>
          </a:prstGeom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5471" y="6433951"/>
            <a:ext cx="2743200" cy="365125"/>
          </a:xfrm>
        </p:spPr>
        <p:txBody>
          <a:bodyPr/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8170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97" descr="Картинки по запросу стрелка вверх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1"/>
          <a:stretch/>
        </p:blipFill>
        <p:spPr bwMode="auto">
          <a:xfrm>
            <a:off x="1799092" y="396924"/>
            <a:ext cx="10247761" cy="63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0" y="6309321"/>
            <a:ext cx="11888376" cy="993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0" y="0"/>
            <a:ext cx="12192000" cy="4526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на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семейной фермы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51263617"/>
              </p:ext>
            </p:extLst>
          </p:nvPr>
        </p:nvGraphicFramePr>
        <p:xfrm>
          <a:off x="5284077" y="4158704"/>
          <a:ext cx="4320479" cy="221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8272" y="4570029"/>
            <a:ext cx="5406301" cy="151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Arial" charset="0"/>
              </a:rPr>
              <a:t>о</a:t>
            </a:r>
            <a:r>
              <a:rPr lang="ru-RU" sz="4400" b="1" dirty="0" smtClean="0">
                <a:solidFill>
                  <a:srgbClr val="00B050"/>
                </a:solidFill>
                <a:latin typeface="Arial" charset="0"/>
              </a:rPr>
              <a:t>т 5 до 30</a:t>
            </a:r>
            <a:r>
              <a:rPr lang="ru-RU" sz="3000" b="1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ru-RU" sz="3000" b="1" dirty="0">
                <a:solidFill>
                  <a:srgbClr val="00B050"/>
                </a:solidFill>
                <a:latin typeface="Arial" charset="0"/>
              </a:rPr>
              <a:t>млн. руб.</a:t>
            </a:r>
            <a:r>
              <a:rPr lang="ru-RU" sz="3000" b="1" dirty="0">
                <a:solidFill>
                  <a:srgbClr val="800000"/>
                </a:solidFill>
                <a:latin typeface="Arial" charset="0"/>
              </a:rPr>
              <a:t> </a:t>
            </a:r>
            <a:endParaRPr lang="ru-RU" sz="3000" b="1" dirty="0" smtClean="0">
              <a:solidFill>
                <a:srgbClr val="800000"/>
              </a:solidFill>
              <a:latin typeface="Arial" charset="0"/>
            </a:endParaRPr>
          </a:p>
          <a:p>
            <a:pPr algn="ctr"/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более  60 % затрат)</a:t>
            </a:r>
            <a:r>
              <a:rPr lang="ru-RU" sz="1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0194" y="3706179"/>
            <a:ext cx="5017002" cy="420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33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Финансирование проекта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3188" y="4454444"/>
            <a:ext cx="111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40 %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62641" y="5412585"/>
            <a:ext cx="117546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грант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94869" y="4491566"/>
            <a:ext cx="19380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133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</a:t>
            </a:r>
            <a:endParaRPr lang="ru-RU" sz="21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19106" y="5329243"/>
            <a:ext cx="111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60 %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51882" y="3635362"/>
            <a:ext cx="11454713" cy="20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398272" y="592801"/>
            <a:ext cx="5810974" cy="1973027"/>
            <a:chOff x="6270551" y="1953938"/>
            <a:chExt cx="4400616" cy="1611766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272949" y="1953938"/>
              <a:ext cx="4385163" cy="4376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Заявитель:</a:t>
              </a:r>
              <a:endPara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286004" y="2525741"/>
              <a:ext cx="4385163" cy="411037"/>
            </a:xfrm>
            <a:prstGeom prst="rect">
              <a:avLst/>
            </a:prstGeom>
            <a:solidFill>
              <a:srgbClr val="D2CCC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КФХ или ИП, являющийся Главой КФХ, зарегистрированные </a:t>
              </a:r>
              <a:r>
                <a:rPr lang="ru-RU" sz="1500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на сельской территории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70551" y="3087004"/>
              <a:ext cx="4385163" cy="478700"/>
            </a:xfrm>
            <a:prstGeom prst="rect">
              <a:avLst/>
            </a:prstGeom>
            <a:solidFill>
              <a:srgbClr val="D2CCC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 </a:t>
              </a:r>
              <a:r>
                <a:rPr lang="ru-RU" sz="15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Число членов хозяйства, объединенных родством или свойством: не менее 2-х, включая главу</a:t>
              </a:r>
              <a:endPara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6770194" y="571816"/>
            <a:ext cx="5079349" cy="55678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133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Срок использования гранта</a:t>
            </a:r>
          </a:p>
        </p:txBody>
      </p:sp>
      <p:pic>
        <p:nvPicPr>
          <p:cNvPr id="20" name="Picture 2" descr="D:\UserData\ila\Рабочий стол\для презинтации\rejim[1]-800x8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91" y="1355734"/>
            <a:ext cx="1195548" cy="11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605775" y="1157525"/>
            <a:ext cx="445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месяца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поступления средств на счет субъекта государственной поддержки </a:t>
            </a:r>
          </a:p>
        </p:txBody>
      </p:sp>
      <p:sp>
        <p:nvSpPr>
          <p:cNvPr id="34" name="Скругленный прямоугольник 80"/>
          <p:cNvSpPr/>
          <p:nvPr/>
        </p:nvSpPr>
        <p:spPr>
          <a:xfrm>
            <a:off x="418677" y="2755892"/>
            <a:ext cx="5790569" cy="598171"/>
          </a:xfrm>
          <a:prstGeom prst="rect">
            <a:avLst/>
          </a:prstGeom>
          <a:solidFill>
            <a:srgbClr val="D2CCC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Осуществляет деятельность КФХ на сельской территории более </a:t>
            </a: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12 месяцев со дня регистрации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0193" y="3735175"/>
            <a:ext cx="5441845" cy="420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33" b="1" spc="20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Размер </a:t>
            </a:r>
            <a:r>
              <a:rPr lang="ru-RU" sz="2133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гранта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5" y="-9459"/>
            <a:ext cx="672962" cy="697393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5471" y="6433951"/>
            <a:ext cx="274320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7765448" y="1781187"/>
            <a:ext cx="4021748" cy="30272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20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Условия предоставления:</a:t>
            </a:r>
            <a:endParaRPr lang="ru-RU" b="1" spc="20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22855" y="2066095"/>
            <a:ext cx="5150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деятельности 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объема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с/х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продукции;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22855" y="2669180"/>
            <a:ext cx="4578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 менее 1 нового постоянного </a:t>
            </a:r>
          </a:p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места на каждые 10 млн. рублей </a:t>
            </a:r>
          </a:p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гранта, но не менее 1 на 1 грант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0992" y="7962"/>
            <a:ext cx="1209734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гранта на развитие семейной фермы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874759"/>
              </p:ext>
            </p:extLst>
          </p:nvPr>
        </p:nvGraphicFramePr>
        <p:xfrm>
          <a:off x="455034" y="932724"/>
          <a:ext cx="11329260" cy="5076313"/>
        </p:xfrm>
        <a:graphic>
          <a:graphicData uri="http://schemas.openxmlformats.org/drawingml/2006/table">
            <a:tbl>
              <a:tblPr firstRow="1" firstCol="1" bandRow="1"/>
              <a:tblGrid>
                <a:gridCol w="5962769">
                  <a:extLst>
                    <a:ext uri="{9D8B030D-6E8A-4147-A177-3AD203B41FA5}">
                      <a16:colId xmlns:a16="http://schemas.microsoft.com/office/drawing/2014/main" val="368906716"/>
                    </a:ext>
                  </a:extLst>
                </a:gridCol>
                <a:gridCol w="5366491">
                  <a:extLst>
                    <a:ext uri="{9D8B030D-6E8A-4147-A177-3AD203B41FA5}">
                      <a16:colId xmlns:a16="http://schemas.microsoft.com/office/drawing/2014/main" val="346194410"/>
                    </a:ext>
                  </a:extLst>
                </a:gridCol>
              </a:tblGrid>
              <a:tr h="167747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земельных участков</a:t>
                      </a:r>
                      <a:r>
                        <a:rPr lang="ru-RU" sz="1600" b="1" i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сельскохозяйственного назначения, находящихся в муниципальной собственности</a:t>
                      </a: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приобретение, строительство, реконструкция, капитальный ремонт или модернизация объектов,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 приобретение и монтаж модульных производственных объектов, для производства, хранения и переработки сельскохозяйственной продукции</a:t>
                      </a: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23643"/>
                  </a:ext>
                </a:extLst>
              </a:tr>
              <a:tr h="18204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проектной документации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строительства, реконструкции или модернизации объектов для производства, хранения и переработки сельскохозяйственной продукции. Размер гранта, направляемого на разработку указанной проектной документации, не может превышать 3 млн. рублей</a:t>
                      </a: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комплектация объектов для производства, хранения и переработки сельскохозяйственной продукции оборудованием и его монтаж,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включая автономные источники электро- и газоснабжения, обустройство автономных источников водоснабжения,</a:t>
                      </a:r>
                      <a:r>
                        <a:rPr lang="ru-RU" sz="1600" b="1" i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</a:t>
                      </a: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плата расходов, связанных с доставкой указанного оборудования</a:t>
                      </a:r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21034"/>
                  </a:ext>
                </a:extLst>
              </a:tr>
              <a:tr h="157835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Погашение не более 20% льготного инвестиционного кредита на реализацию проекта грантополучателя, уплата процентов по кредиту в течение 18 месяцев</a:t>
                      </a: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Погашение не более 20 процентов займа, полученного в сельскохозяйственном потребительском кредитном кооперативе на реализацию проекта грантополучателя</a:t>
                      </a:r>
                    </a:p>
                  </a:txBody>
                  <a:tcPr marL="58999" marR="5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25040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2"/>
            <a:ext cx="672962" cy="697393"/>
          </a:xfrm>
          <a:prstGeom prst="rect">
            <a:avLst/>
          </a:prstGeom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5471" y="6433951"/>
            <a:ext cx="2743200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72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97" descr="Картинки по запросу стрелка вверх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1"/>
          <a:stretch/>
        </p:blipFill>
        <p:spPr bwMode="auto">
          <a:xfrm>
            <a:off x="1799092" y="396924"/>
            <a:ext cx="10247761" cy="63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100295" y="6518477"/>
            <a:ext cx="11888376" cy="993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0" y="0"/>
            <a:ext cx="12192000" cy="9674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направление государственной поддержки,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с 01.01.2024: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возмещение затрат семейной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081" y="4812651"/>
            <a:ext cx="5406301" cy="151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Arial" charset="0"/>
              </a:rPr>
              <a:t>20</a:t>
            </a:r>
            <a:r>
              <a:rPr lang="ru-RU" sz="3000" b="1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ru-RU" sz="3000" b="1" dirty="0">
                <a:solidFill>
                  <a:srgbClr val="00B050"/>
                </a:solidFill>
                <a:latin typeface="Arial" charset="0"/>
              </a:rPr>
              <a:t>млн. руб.</a:t>
            </a:r>
            <a:r>
              <a:rPr lang="ru-RU" sz="3000" b="1" dirty="0">
                <a:solidFill>
                  <a:srgbClr val="800000"/>
                </a:solidFill>
                <a:latin typeface="Arial" charset="0"/>
              </a:rPr>
              <a:t> </a:t>
            </a:r>
            <a:endParaRPr lang="ru-RU" sz="3000" b="1" dirty="0" smtClean="0">
              <a:solidFill>
                <a:srgbClr val="800000"/>
              </a:solidFill>
              <a:latin typeface="Arial" charset="0"/>
            </a:endParaRPr>
          </a:p>
          <a:p>
            <a:pPr algn="ctr"/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более  60 % затрат)</a:t>
            </a:r>
            <a:r>
              <a:rPr lang="ru-RU" sz="1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96986" y="3956550"/>
            <a:ext cx="6012127" cy="16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305430" y="1168362"/>
            <a:ext cx="5882125" cy="1886385"/>
            <a:chOff x="6200242" y="2424113"/>
            <a:chExt cx="4454498" cy="154098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200242" y="2424113"/>
              <a:ext cx="4385163" cy="4376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Заявитель:</a:t>
              </a:r>
              <a:endPara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269577" y="2945806"/>
              <a:ext cx="4385163" cy="411037"/>
            </a:xfrm>
            <a:prstGeom prst="rect">
              <a:avLst/>
            </a:prstGeom>
            <a:solidFill>
              <a:srgbClr val="D2CCC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КФХ или ИП, являющийся Главой КФХ, зарегистрированные </a:t>
              </a:r>
              <a:r>
                <a:rPr lang="ru-RU" sz="1500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на сельской территории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69576" y="3486401"/>
              <a:ext cx="4385163" cy="478700"/>
            </a:xfrm>
            <a:prstGeom prst="rect">
              <a:avLst/>
            </a:prstGeom>
            <a:solidFill>
              <a:srgbClr val="D2CCC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 </a:t>
              </a:r>
              <a:r>
                <a:rPr lang="ru-RU" sz="1500" b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Число членов хозяйства, объединенных родством или свойством: не менее 2-х, включая главу</a:t>
              </a:r>
              <a:endPara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</p:txBody>
        </p:sp>
      </p:grpSp>
      <p:pic>
        <p:nvPicPr>
          <p:cNvPr id="20" name="Picture 2" descr="D:\UserData\ila\Рабочий стол\для презинтации\rejim[1]-800x8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16" y="1364385"/>
            <a:ext cx="1195548" cy="11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80"/>
          <p:cNvSpPr/>
          <p:nvPr/>
        </p:nvSpPr>
        <p:spPr>
          <a:xfrm>
            <a:off x="396986" y="3205160"/>
            <a:ext cx="5790569" cy="598171"/>
          </a:xfrm>
          <a:prstGeom prst="rect">
            <a:avLst/>
          </a:prstGeom>
          <a:solidFill>
            <a:srgbClr val="D2CCC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Осуществляет деятельность КФХ на сельской территории более </a:t>
            </a: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12 месяцев со дня регистрации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1559" y="4063856"/>
            <a:ext cx="5441845" cy="748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33" b="1" spc="20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Максимальный размер субсидии</a:t>
            </a:r>
            <a:endParaRPr lang="ru-RU" sz="2133" b="1" spc="20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5" y="-9458"/>
            <a:ext cx="625074" cy="647766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5471" y="6433951"/>
            <a:ext cx="2743200" cy="365125"/>
          </a:xfrm>
        </p:spPr>
        <p:txBody>
          <a:bodyPr/>
          <a:lstStyle/>
          <a:p>
            <a:r>
              <a:rPr lang="en-US" dirty="0" smtClean="0"/>
              <a:t>9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41418"/>
              </p:ext>
            </p:extLst>
          </p:nvPr>
        </p:nvGraphicFramePr>
        <p:xfrm>
          <a:off x="6572752" y="3463579"/>
          <a:ext cx="5532019" cy="2942714"/>
        </p:xfrm>
        <a:graphic>
          <a:graphicData uri="http://schemas.openxmlformats.org/drawingml/2006/table">
            <a:tbl>
              <a:tblPr firstRow="1" firstCol="1" bandRow="1"/>
              <a:tblGrid>
                <a:gridCol w="5532019">
                  <a:extLst>
                    <a:ext uri="{9D8B030D-6E8A-4147-A177-3AD203B41FA5}">
                      <a16:colId xmlns:a16="http://schemas.microsoft.com/office/drawing/2014/main" val="4128820318"/>
                    </a:ext>
                  </a:extLst>
                </a:gridCol>
              </a:tblGrid>
              <a:tr h="1934637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оборудования для комплектации объектов,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предназначенных для производства, хранения и переработки с/х продукции, включая автономные источники электро- и газоснабжения, обустройство автономных источников водоснабжения, </a:t>
                      </a:r>
                      <a:r>
                        <a:rPr lang="ru-RU" sz="1600" b="1" i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сельскохозяйственной техники и специализированного транспорта;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00" b="1" i="1" kern="12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999" marR="589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1053455"/>
                  </a:ext>
                </a:extLst>
              </a:tr>
              <a:tr h="837054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600" b="1" i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сельскохозяйственных животных </a:t>
                      </a:r>
                      <a:r>
                        <a:rPr lang="ru-RU" sz="1600" b="1" i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(за исключением свиней) и птицы, рыбопосадочного материала.</a:t>
                      </a:r>
                    </a:p>
                  </a:txBody>
                  <a:tcPr marL="58999" marR="589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098027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556194" y="1118737"/>
            <a:ext cx="449065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Субсидируются </a:t>
            </a:r>
            <a:r>
              <a:rPr lang="ru-RU" sz="2000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затраты, за исключением затрат, возмещаемых в составе гранта на развитие семейной </a:t>
            </a:r>
            <a:r>
              <a:rPr lang="ru-RU" sz="2000" b="1" spc="20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фермы,</a:t>
            </a:r>
            <a:endParaRPr lang="ru-RU" sz="2000" b="1" spc="20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000" b="1" spc="20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связанные с приобретением:</a:t>
            </a:r>
            <a:endParaRPr lang="ru-RU" sz="2000" b="1" spc="20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9783</TotalTime>
  <Words>3072</Words>
  <Application>Microsoft Office PowerPoint</Application>
  <PresentationFormat>Широкоэкранный</PresentationFormat>
  <Paragraphs>590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Bookman Old Style</vt:lpstr>
      <vt:lpstr>Calibri</vt:lpstr>
      <vt:lpstr>Calibri Light</vt:lpstr>
      <vt:lpstr>Times New Roman</vt:lpstr>
      <vt:lpstr>Wingdings</vt:lpstr>
      <vt:lpstr>Office Theme</vt:lpstr>
      <vt:lpstr>Меры государственной поддержки малых форм хозяйствования в АПК Новосибирской области. Изменения, вступившие в силу с 1 января 2024 года.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показатели деятельности МФХ в АПК Новосибирской области, меры государственной поддержки</dc:title>
  <dc:creator>Лобова Елизавета Валерьевна</dc:creator>
  <cp:lastModifiedBy>Шинделов Андрей Викторович</cp:lastModifiedBy>
  <cp:revision>579</cp:revision>
  <cp:lastPrinted>2024-01-25T04:24:08Z</cp:lastPrinted>
  <dcterms:created xsi:type="dcterms:W3CDTF">2021-01-18T10:14:21Z</dcterms:created>
  <dcterms:modified xsi:type="dcterms:W3CDTF">2024-04-12T04:27:44Z</dcterms:modified>
</cp:coreProperties>
</file>