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gif" ContentType="image/gi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media/image10.jpg" ContentType="image/jpg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sldIdLst>
    <p:sldId id="257" r:id="rId2"/>
    <p:sldId id="258" r:id="rId3"/>
    <p:sldId id="259" r:id="rId4"/>
    <p:sldId id="260" r:id="rId5"/>
    <p:sldId id="261" r:id="rId6"/>
    <p:sldId id="262" r:id="rId7"/>
    <p:sldId id="263" r:id="rId8"/>
    <p:sldId id="265" r:id="rId9"/>
    <p:sldId id="266" r:id="rId10"/>
    <p:sldId id="264" r:id="rId11"/>
    <p:sldId id="267" r:id="rId12"/>
  </p:sldIdLst>
  <p:sldSz cx="18288000" cy="10287000"/>
  <p:notesSz cx="18288000" cy="10287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7F5F3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5C22544A-7EE6-4342-B048-85BDC9FD1C3A}" styleName="Средний стиль 2 —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3" d="100"/>
          <a:sy n="73" d="100"/>
        </p:scale>
        <p:origin x="594" y="78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ctrTitle"/>
          </p:nvPr>
        </p:nvSpPr>
        <p:spPr>
          <a:xfrm>
            <a:off x="1371600" y="3188970"/>
            <a:ext cx="15544800" cy="216027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subTitle" idx="4"/>
          </p:nvPr>
        </p:nvSpPr>
        <p:spPr>
          <a:xfrm>
            <a:off x="2743200" y="5760720"/>
            <a:ext cx="12801600" cy="257175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pPr/>
              <a:t>5/31/2023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/>
              <a:pPr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/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/>
        <p:txBody>
          <a:bodyPr lIns="0" tIns="0" rIns="0" bIns="0"/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pPr/>
              <a:t>5/31/2023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/>
              <a:pPr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/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sz="half" idx="2"/>
          </p:nvPr>
        </p:nvSpPr>
        <p:spPr>
          <a:xfrm>
            <a:off x="914400" y="2366010"/>
            <a:ext cx="7955280" cy="678942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sz="half" idx="3"/>
          </p:nvPr>
        </p:nvSpPr>
        <p:spPr>
          <a:xfrm>
            <a:off x="9418320" y="2366010"/>
            <a:ext cx="7955280" cy="678942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6" name="Holder 6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pPr/>
              <a:t>5/31/2023</a:t>
            </a:fld>
            <a:endParaRPr lang="en-US"/>
          </a:p>
        </p:txBody>
      </p:sp>
      <p:sp>
        <p:nvSpPr>
          <p:cNvPr id="7" name="Holder 7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/>
              <a:pPr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/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pPr/>
              <a:t>5/31/2023</a:t>
            </a:fld>
            <a:endParaRPr lang="en-US"/>
          </a:p>
        </p:txBody>
      </p:sp>
      <p:sp>
        <p:nvSpPr>
          <p:cNvPr id="5" name="Holder 5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/>
              <a:pPr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pPr/>
              <a:t>5/31/2023</a:t>
            </a:fld>
            <a:endParaRPr lang="en-US"/>
          </a:p>
        </p:txBody>
      </p:sp>
      <p:sp>
        <p:nvSpPr>
          <p:cNvPr id="4" name="Holder 4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/>
              <a:pPr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>
          <a:xfrm>
            <a:off x="914400" y="9566910"/>
            <a:ext cx="4206240" cy="276999"/>
          </a:xfrm>
        </p:spPr>
        <p:txBody>
          <a:bodyPr/>
          <a:lstStyle/>
          <a:p>
            <a:fld id="{146F2F7C-A846-4C91-BF44-CEC93FB6FDC9}" type="datetimeFigureOut">
              <a:rPr lang="ru-RU" smtClean="0"/>
              <a:t>31.05.2023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>
          <a:xfrm>
            <a:off x="6217920" y="9566910"/>
            <a:ext cx="5852160" cy="276999"/>
          </a:xfrm>
        </p:spPr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>
          <a:xfrm>
            <a:off x="13167361" y="9566910"/>
            <a:ext cx="4206240" cy="276999"/>
          </a:xfrm>
        </p:spPr>
        <p:txBody>
          <a:bodyPr/>
          <a:lstStyle/>
          <a:p>
            <a:fld id="{5D3EB811-CCF1-4B02-8829-6CF4806C8E73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7F5F3">
            <a:alpha val="0"/>
          </a:srgb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bg object 16"/>
          <p:cNvSpPr/>
          <p:nvPr/>
        </p:nvSpPr>
        <p:spPr>
          <a:xfrm>
            <a:off x="0" y="0"/>
            <a:ext cx="18288000" cy="10287000"/>
          </a:xfrm>
          <a:custGeom>
            <a:avLst/>
            <a:gdLst/>
            <a:ahLst/>
            <a:cxnLst/>
            <a:rect l="l" t="t" r="r" b="b"/>
            <a:pathLst>
              <a:path w="18288000" h="10287000">
                <a:moveTo>
                  <a:pt x="18287998" y="10286999"/>
                </a:moveTo>
                <a:lnTo>
                  <a:pt x="0" y="10286999"/>
                </a:lnTo>
                <a:lnTo>
                  <a:pt x="0" y="0"/>
                </a:lnTo>
                <a:lnTo>
                  <a:pt x="18287998" y="0"/>
                </a:lnTo>
                <a:lnTo>
                  <a:pt x="18287998" y="10286999"/>
                </a:lnTo>
                <a:close/>
              </a:path>
            </a:pathLst>
          </a:custGeom>
          <a:solidFill>
            <a:srgbClr val="F5F2EF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7" name="bg object 17"/>
          <p:cNvSpPr/>
          <p:nvPr/>
        </p:nvSpPr>
        <p:spPr>
          <a:xfrm>
            <a:off x="0" y="1028700"/>
            <a:ext cx="18288000" cy="9525"/>
          </a:xfrm>
          <a:custGeom>
            <a:avLst/>
            <a:gdLst/>
            <a:ahLst/>
            <a:cxnLst/>
            <a:rect l="l" t="t" r="r" b="b"/>
            <a:pathLst>
              <a:path w="18288000" h="9525">
                <a:moveTo>
                  <a:pt x="0" y="9524"/>
                </a:moveTo>
                <a:lnTo>
                  <a:pt x="0" y="0"/>
                </a:lnTo>
                <a:lnTo>
                  <a:pt x="18288000" y="0"/>
                </a:lnTo>
                <a:lnTo>
                  <a:pt x="18288000" y="9524"/>
                </a:lnTo>
                <a:lnTo>
                  <a:pt x="0" y="9524"/>
                </a:lnTo>
                <a:close/>
              </a:path>
            </a:pathLst>
          </a:custGeom>
          <a:solidFill>
            <a:srgbClr val="383838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8" name="bg object 18"/>
          <p:cNvSpPr/>
          <p:nvPr/>
        </p:nvSpPr>
        <p:spPr>
          <a:xfrm>
            <a:off x="0" y="1774353"/>
            <a:ext cx="18288000" cy="9525"/>
          </a:xfrm>
          <a:custGeom>
            <a:avLst/>
            <a:gdLst/>
            <a:ahLst/>
            <a:cxnLst/>
            <a:rect l="l" t="t" r="r" b="b"/>
            <a:pathLst>
              <a:path w="18288000" h="9525">
                <a:moveTo>
                  <a:pt x="0" y="9524"/>
                </a:moveTo>
                <a:lnTo>
                  <a:pt x="0" y="0"/>
                </a:lnTo>
                <a:lnTo>
                  <a:pt x="18288000" y="0"/>
                </a:lnTo>
                <a:lnTo>
                  <a:pt x="18288000" y="9524"/>
                </a:lnTo>
                <a:lnTo>
                  <a:pt x="0" y="9524"/>
                </a:lnTo>
                <a:close/>
              </a:path>
            </a:pathLst>
          </a:custGeom>
          <a:solidFill>
            <a:srgbClr val="383838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9" name="bg object 19"/>
          <p:cNvSpPr/>
          <p:nvPr/>
        </p:nvSpPr>
        <p:spPr>
          <a:xfrm>
            <a:off x="0" y="11"/>
            <a:ext cx="18288000" cy="10287000"/>
          </a:xfrm>
          <a:custGeom>
            <a:avLst/>
            <a:gdLst/>
            <a:ahLst/>
            <a:cxnLst/>
            <a:rect l="l" t="t" r="r" b="b"/>
            <a:pathLst>
              <a:path w="18288000" h="10287000">
                <a:moveTo>
                  <a:pt x="18288000" y="9258287"/>
                </a:moveTo>
                <a:lnTo>
                  <a:pt x="17268787" y="9258287"/>
                </a:lnTo>
                <a:lnTo>
                  <a:pt x="17268787" y="0"/>
                </a:lnTo>
                <a:lnTo>
                  <a:pt x="17259262" y="0"/>
                </a:lnTo>
                <a:lnTo>
                  <a:pt x="17259262" y="9258287"/>
                </a:lnTo>
                <a:lnTo>
                  <a:pt x="1045273" y="9258287"/>
                </a:lnTo>
                <a:lnTo>
                  <a:pt x="1045273" y="0"/>
                </a:lnTo>
                <a:lnTo>
                  <a:pt x="1035748" y="0"/>
                </a:lnTo>
                <a:lnTo>
                  <a:pt x="1035748" y="9258287"/>
                </a:lnTo>
                <a:lnTo>
                  <a:pt x="0" y="9258287"/>
                </a:lnTo>
                <a:lnTo>
                  <a:pt x="0" y="9267812"/>
                </a:lnTo>
                <a:lnTo>
                  <a:pt x="1035748" y="9267812"/>
                </a:lnTo>
                <a:lnTo>
                  <a:pt x="1035748" y="10287000"/>
                </a:lnTo>
                <a:lnTo>
                  <a:pt x="1045273" y="10287000"/>
                </a:lnTo>
                <a:lnTo>
                  <a:pt x="1045273" y="9267812"/>
                </a:lnTo>
                <a:lnTo>
                  <a:pt x="17259262" y="9267812"/>
                </a:lnTo>
                <a:lnTo>
                  <a:pt x="17259262" y="10287000"/>
                </a:lnTo>
                <a:lnTo>
                  <a:pt x="17268787" y="10287000"/>
                </a:lnTo>
                <a:lnTo>
                  <a:pt x="17268787" y="9267812"/>
                </a:lnTo>
                <a:lnTo>
                  <a:pt x="18288000" y="9267812"/>
                </a:lnTo>
                <a:lnTo>
                  <a:pt x="18288000" y="9258287"/>
                </a:lnTo>
                <a:close/>
              </a:path>
            </a:pathLst>
          </a:custGeom>
          <a:solidFill>
            <a:srgbClr val="383838"/>
          </a:solidFill>
        </p:spPr>
        <p:txBody>
          <a:bodyPr wrap="square" lIns="0" tIns="0" rIns="0" bIns="0" rtlCol="0"/>
          <a:lstStyle/>
          <a:p>
            <a:endParaRPr/>
          </a:p>
        </p:txBody>
      </p:sp>
      <p:pic>
        <p:nvPicPr>
          <p:cNvPr id="20" name="bg object 20"/>
          <p:cNvPicPr/>
          <p:nvPr/>
        </p:nvPicPr>
        <p:blipFill>
          <a:blip r:embed="rId8" cstate="print"/>
          <a:stretch>
            <a:fillRect/>
          </a:stretch>
        </p:blipFill>
        <p:spPr>
          <a:xfrm>
            <a:off x="178049" y="1203297"/>
            <a:ext cx="657224" cy="409574"/>
          </a:xfrm>
          <a:prstGeom prst="rect">
            <a:avLst/>
          </a:prstGeom>
        </p:spPr>
      </p:pic>
      <p:sp>
        <p:nvSpPr>
          <p:cNvPr id="2" name="Holder 2"/>
          <p:cNvSpPr>
            <a:spLocks noGrp="1"/>
          </p:cNvSpPr>
          <p:nvPr>
            <p:ph type="title"/>
          </p:nvPr>
        </p:nvSpPr>
        <p:spPr>
          <a:xfrm>
            <a:off x="914400" y="411480"/>
            <a:ext cx="16459200" cy="164592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>
          <a:xfrm>
            <a:off x="914400" y="2366010"/>
            <a:ext cx="16459200" cy="678942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>
          <a:xfrm>
            <a:off x="6217920" y="9566910"/>
            <a:ext cx="5852160" cy="51435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>
          <a:xfrm>
            <a:off x="914400" y="9566910"/>
            <a:ext cx="4206240" cy="51435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pPr/>
              <a:t>5/31/2023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>
          <a:xfrm>
            <a:off x="13167361" y="9566910"/>
            <a:ext cx="4206240" cy="51435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/>
              <a:pPr/>
              <a:t>‹#›</a:t>
            </a:fld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</p:sldLayoutIdLst>
  <p:txStyles>
    <p:titleStyle>
      <a:lvl1pPr>
        <a:defRPr>
          <a:latin typeface="+mj-lt"/>
          <a:ea typeface="+mj-ea"/>
          <a:cs typeface="+mj-cs"/>
        </a:defRPr>
      </a:lvl1pPr>
    </p:titleStyle>
    <p:body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bodyStyle>
    <p:other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5.png"/><Relationship Id="rId4" Type="http://schemas.openxmlformats.org/officeDocument/2006/relationships/image" Target="../media/image4.jp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7" Type="http://schemas.openxmlformats.org/officeDocument/2006/relationships/hyperlink" Target="https://corpmsp.ru/360/" TargetMode="External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Relationship Id="rId6" Type="http://schemas.openxmlformats.org/officeDocument/2006/relationships/hyperlink" Target="https://t.me/mbnso" TargetMode="External"/><Relationship Id="rId5" Type="http://schemas.openxmlformats.org/officeDocument/2006/relationships/hyperlink" Target="https://mbnso.ru/" TargetMode="External"/><Relationship Id="rId4" Type="http://schemas.openxmlformats.org/officeDocument/2006/relationships/hyperlink" Target="https://msp.nso.ru/" TargetMode="Externa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7.gif"/><Relationship Id="rId4" Type="http://schemas.openxmlformats.org/officeDocument/2006/relationships/image" Target="../media/image6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Relationship Id="rId6" Type="http://schemas.openxmlformats.org/officeDocument/2006/relationships/hyperlink" Target="http://www.mbnso.ru/" TargetMode="External"/><Relationship Id="rId5" Type="http://schemas.openxmlformats.org/officeDocument/2006/relationships/image" Target="../media/image11.png"/><Relationship Id="rId4" Type="http://schemas.openxmlformats.org/officeDocument/2006/relationships/image" Target="../media/image10.jpg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hyperlink" Target="https://toguchin.nso.ru/page/6372" TargetMode="External"/><Relationship Id="rId3" Type="http://schemas.openxmlformats.org/officeDocument/2006/relationships/image" Target="../media/image3.png"/><Relationship Id="rId7" Type="http://schemas.openxmlformats.org/officeDocument/2006/relationships/hyperlink" Target="https://toguchin.nso.ru/page/6370" TargetMode="External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Relationship Id="rId6" Type="http://schemas.openxmlformats.org/officeDocument/2006/relationships/hyperlink" Target="https://toguchin.nso.ru/content/deyatelnost" TargetMode="External"/><Relationship Id="rId5" Type="http://schemas.openxmlformats.org/officeDocument/2006/relationships/hyperlink" Target="https://toguchin.nso.ru/" TargetMode="External"/><Relationship Id="rId10" Type="http://schemas.openxmlformats.org/officeDocument/2006/relationships/hyperlink" Target="http://www.mbnso.ru/" TargetMode="External"/><Relationship Id="rId4" Type="http://schemas.openxmlformats.org/officeDocument/2006/relationships/hyperlink" Target="http://www.nso.ru/page/41609" TargetMode="External"/><Relationship Id="rId9" Type="http://schemas.openxmlformats.org/officeDocument/2006/relationships/image" Target="../media/image12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7" Type="http://schemas.openxmlformats.org/officeDocument/2006/relationships/hyperlink" Target="https://corpmsp.ru/&#1089;&#1077;&#1088;&#1074;&#1080;&#1089;360&#1086;" TargetMode="External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Relationship Id="rId6" Type="http://schemas.openxmlformats.org/officeDocument/2006/relationships/hyperlink" Target="mailto:priem@ombudsmanbiz.ru" TargetMode="External"/><Relationship Id="rId5" Type="http://schemas.openxmlformats.org/officeDocument/2006/relationships/hyperlink" Target="mailto:mineconom@nso.ru" TargetMode="External"/><Relationship Id="rId4" Type="http://schemas.openxmlformats.org/officeDocument/2006/relationships/hyperlink" Target="mailto:proverki.net@economy.gov.ru" TargetMode="Externa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3.gif"/><Relationship Id="rId4" Type="http://schemas.openxmlformats.org/officeDocument/2006/relationships/hyperlink" Target="mailto:aan@nso.ru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15.02 (2)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18288000" cy="10287000"/>
          </a:xfrm>
          <a:prstGeom prst="rect">
            <a:avLst/>
          </a:prstGeom>
        </p:spPr>
      </p:pic>
      <p:sp>
        <p:nvSpPr>
          <p:cNvPr id="3" name="object 2"/>
          <p:cNvSpPr txBox="1"/>
          <p:nvPr/>
        </p:nvSpPr>
        <p:spPr>
          <a:xfrm>
            <a:off x="1346113" y="3009900"/>
            <a:ext cx="9855288" cy="2347374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algn="ctr">
              <a:lnSpc>
                <a:spcPts val="9690"/>
              </a:lnSpc>
              <a:spcBef>
                <a:spcPts val="100"/>
              </a:spcBef>
            </a:pPr>
            <a:r>
              <a:rPr lang="ru-RU" sz="5400" b="1" spc="5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«Меры поддержки малого предпринимательства»</a:t>
            </a:r>
            <a:endParaRPr sz="5400" dirty="0">
              <a:latin typeface="Golos Text" pitchFamily="34" charset="-52"/>
              <a:cs typeface="Golos Text" pitchFamily="34" charset="-52"/>
            </a:endParaRPr>
          </a:p>
        </p:txBody>
      </p:sp>
      <p:sp>
        <p:nvSpPr>
          <p:cNvPr id="5" name="object 3"/>
          <p:cNvSpPr txBox="1"/>
          <p:nvPr/>
        </p:nvSpPr>
        <p:spPr>
          <a:xfrm>
            <a:off x="1803312" y="1149177"/>
            <a:ext cx="6819900" cy="48450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1810"/>
              </a:lnSpc>
              <a:spcBef>
                <a:spcPts val="100"/>
              </a:spcBef>
            </a:pP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Министерство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промышленности,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торговли</a:t>
            </a:r>
            <a:endParaRPr sz="1700" dirty="0">
              <a:latin typeface="Golos Text" pitchFamily="34" charset="-52"/>
              <a:cs typeface="Golos Text" pitchFamily="34" charset="-52"/>
            </a:endParaRPr>
          </a:p>
          <a:p>
            <a:pPr marL="12700">
              <a:lnSpc>
                <a:spcPts val="1805"/>
              </a:lnSpc>
            </a:pPr>
            <a:r>
              <a:rPr sz="1700" b="1" cap="small" spc="9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и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развити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я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предпринимательств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а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Новосибирско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й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област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и</a:t>
            </a:r>
            <a:endParaRPr sz="1700" dirty="0">
              <a:latin typeface="Golos Text" pitchFamily="34" charset="-52"/>
              <a:cs typeface="Golos Text" pitchFamily="34" charset="-52"/>
            </a:endParaRPr>
          </a:p>
        </p:txBody>
      </p:sp>
      <p:sp>
        <p:nvSpPr>
          <p:cNvPr id="6" name="object 4"/>
          <p:cNvSpPr txBox="1"/>
          <p:nvPr/>
        </p:nvSpPr>
        <p:spPr>
          <a:xfrm>
            <a:off x="17490633" y="9456866"/>
            <a:ext cx="578485" cy="5435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400" b="1" spc="-70" dirty="0">
                <a:solidFill>
                  <a:schemeClr val="bg1"/>
                </a:solidFill>
                <a:latin typeface="Golos Text" pitchFamily="34" charset="-52"/>
                <a:cs typeface="Golos Text" pitchFamily="34" charset="-52"/>
              </a:rPr>
              <a:t>0</a:t>
            </a:r>
            <a:r>
              <a:rPr sz="3400" b="1" dirty="0">
                <a:solidFill>
                  <a:schemeClr val="bg1"/>
                </a:solidFill>
                <a:latin typeface="Golos Text" pitchFamily="34" charset="-52"/>
                <a:cs typeface="Golos Text" pitchFamily="34" charset="-52"/>
              </a:rPr>
              <a:t>9</a:t>
            </a:r>
            <a:endParaRPr sz="3400" dirty="0">
              <a:solidFill>
                <a:schemeClr val="bg1"/>
              </a:solidFill>
              <a:latin typeface="Golos Text" pitchFamily="34" charset="-52"/>
              <a:cs typeface="Golos Text" pitchFamily="34" charset="-52"/>
            </a:endParaRPr>
          </a:p>
        </p:txBody>
      </p:sp>
      <p:cxnSp>
        <p:nvCxnSpPr>
          <p:cNvPr id="7" name="Прямая соединительная линия 6"/>
          <p:cNvCxnSpPr/>
          <p:nvPr/>
        </p:nvCxnSpPr>
        <p:spPr>
          <a:xfrm>
            <a:off x="0" y="9525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8" name="Прямая соединительная линия 7"/>
          <p:cNvCxnSpPr/>
          <p:nvPr/>
        </p:nvCxnSpPr>
        <p:spPr>
          <a:xfrm>
            <a:off x="0" y="17907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>
            <a:off x="0" y="92583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0" name="Прямая соединительная линия 9"/>
          <p:cNvCxnSpPr/>
          <p:nvPr/>
        </p:nvCxnSpPr>
        <p:spPr>
          <a:xfrm>
            <a:off x="172974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1" name="Прямая соединительная линия 10"/>
          <p:cNvCxnSpPr/>
          <p:nvPr/>
        </p:nvCxnSpPr>
        <p:spPr>
          <a:xfrm>
            <a:off x="10668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pic>
        <p:nvPicPr>
          <p:cNvPr id="14" name="Рисунок 13" descr="minpromtorg-2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52400" y="1181100"/>
            <a:ext cx="685800" cy="404287"/>
          </a:xfrm>
          <a:prstGeom prst="rect">
            <a:avLst/>
          </a:prstGeom>
        </p:spPr>
      </p:pic>
      <p:sp>
        <p:nvSpPr>
          <p:cNvPr id="2" name="Прямоугольник 1"/>
          <p:cNvSpPr/>
          <p:nvPr/>
        </p:nvSpPr>
        <p:spPr>
          <a:xfrm>
            <a:off x="6781800" y="6896100"/>
            <a:ext cx="9982199" cy="200054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400" b="1" dirty="0"/>
              <a:t>Амосова Анна Николаевна</a:t>
            </a:r>
            <a:r>
              <a:rPr lang="ru-RU" sz="2000" dirty="0"/>
              <a:t>,</a:t>
            </a:r>
          </a:p>
          <a:p>
            <a:pPr algn="ctr"/>
            <a:r>
              <a:rPr lang="ru-RU" sz="2000" dirty="0"/>
              <a:t>заместитель начальника управления –  начальник отдела развития малого и  среднего предпринимательства  управления промышленности и  предпринимательства министерства промышленности, торговли и развития предпринимательства Новосибирской области</a:t>
            </a:r>
          </a:p>
          <a:p>
            <a:pPr algn="ctr"/>
            <a:r>
              <a:rPr lang="ru-RU" sz="2000" b="1" dirty="0"/>
              <a:t>(383) 238 61 98  aan@nso.ru 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15.02 (2)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26126" y="266700"/>
            <a:ext cx="18288000" cy="10287000"/>
          </a:xfrm>
          <a:prstGeom prst="rect">
            <a:avLst/>
          </a:prstGeom>
        </p:spPr>
      </p:pic>
      <p:sp>
        <p:nvSpPr>
          <p:cNvPr id="6" name="object 4"/>
          <p:cNvSpPr txBox="1"/>
          <p:nvPr/>
        </p:nvSpPr>
        <p:spPr>
          <a:xfrm>
            <a:off x="17490633" y="9456866"/>
            <a:ext cx="578485" cy="5435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ru-RU" sz="3400" b="1" spc="-70" dirty="0" smtClean="0">
                <a:latin typeface="Golos Text" pitchFamily="34" charset="-52"/>
                <a:cs typeface="Golos Text" pitchFamily="34" charset="-52"/>
              </a:rPr>
              <a:t>02</a:t>
            </a:r>
            <a:endParaRPr sz="3400" dirty="0">
              <a:latin typeface="Golos Text" pitchFamily="34" charset="-52"/>
              <a:cs typeface="Golos Text" pitchFamily="34" charset="-52"/>
            </a:endParaRPr>
          </a:p>
        </p:txBody>
      </p:sp>
      <p:cxnSp>
        <p:nvCxnSpPr>
          <p:cNvPr id="7" name="Прямая соединительная линия 6"/>
          <p:cNvCxnSpPr/>
          <p:nvPr/>
        </p:nvCxnSpPr>
        <p:spPr>
          <a:xfrm>
            <a:off x="0" y="9525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8" name="Прямая соединительная линия 7"/>
          <p:cNvCxnSpPr/>
          <p:nvPr/>
        </p:nvCxnSpPr>
        <p:spPr>
          <a:xfrm>
            <a:off x="0" y="17907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>
            <a:off x="0" y="92583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0" name="Прямая соединительная линия 9"/>
          <p:cNvCxnSpPr/>
          <p:nvPr/>
        </p:nvCxnSpPr>
        <p:spPr>
          <a:xfrm>
            <a:off x="172974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1" name="Прямая соединительная линия 10"/>
          <p:cNvCxnSpPr/>
          <p:nvPr/>
        </p:nvCxnSpPr>
        <p:spPr>
          <a:xfrm>
            <a:off x="10668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13" name="object 3"/>
          <p:cNvSpPr txBox="1"/>
          <p:nvPr/>
        </p:nvSpPr>
        <p:spPr>
          <a:xfrm>
            <a:off x="6761269" y="3315619"/>
            <a:ext cx="8350280" cy="243656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1810"/>
              </a:lnSpc>
              <a:spcBef>
                <a:spcPts val="100"/>
              </a:spcBef>
            </a:pPr>
            <a:r>
              <a:rPr lang="en-US" sz="24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rmsp.nalog.ru</a:t>
            </a:r>
            <a:r>
              <a:rPr lang="ru-RU" sz="24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lang="en-US" sz="24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lang="en-US" sz="24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- </a:t>
            </a:r>
            <a:r>
              <a:rPr lang="ru-RU" sz="24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проверить </a:t>
            </a:r>
            <a:r>
              <a:rPr lang="ru-RU" sz="24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статус субъекта МСП</a:t>
            </a:r>
            <a:endParaRPr lang="ru-RU" sz="2400" b="1" dirty="0">
              <a:solidFill>
                <a:srgbClr val="3C3C3C"/>
              </a:solidFill>
              <a:latin typeface="Golos Text" pitchFamily="34" charset="-52"/>
              <a:cs typeface="Golos Text" pitchFamily="34" charset="-52"/>
            </a:endParaRPr>
          </a:p>
        </p:txBody>
      </p:sp>
      <p:pic>
        <p:nvPicPr>
          <p:cNvPr id="16" name="Рисунок 15" descr="minpromtorg-2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52400" y="1181100"/>
            <a:ext cx="685800" cy="404287"/>
          </a:xfrm>
          <a:prstGeom prst="rect">
            <a:avLst/>
          </a:prstGeom>
        </p:spPr>
      </p:pic>
      <p:pic>
        <p:nvPicPr>
          <p:cNvPr id="14" name="Рисунок 1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80093" y="2222841"/>
            <a:ext cx="4228207" cy="2818804"/>
          </a:xfrm>
          <a:prstGeom prst="rect">
            <a:avLst/>
          </a:prstGeom>
        </p:spPr>
      </p:pic>
      <p:pic>
        <p:nvPicPr>
          <p:cNvPr id="2" name="Рисунок 1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524000" y="5893416"/>
            <a:ext cx="4184300" cy="3136283"/>
          </a:xfrm>
          <a:prstGeom prst="rect">
            <a:avLst/>
          </a:prstGeom>
        </p:spPr>
      </p:pic>
      <p:sp>
        <p:nvSpPr>
          <p:cNvPr id="17" name="object 3"/>
          <p:cNvSpPr txBox="1"/>
          <p:nvPr/>
        </p:nvSpPr>
        <p:spPr>
          <a:xfrm>
            <a:off x="6761269" y="6515100"/>
            <a:ext cx="7900531" cy="1218282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1810"/>
              </a:lnSpc>
              <a:spcBef>
                <a:spcPts val="100"/>
              </a:spcBef>
            </a:pPr>
            <a:r>
              <a:rPr lang="ru-RU" sz="24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https://npd.nalog.ru</a:t>
            </a:r>
            <a:r>
              <a:rPr lang="ru-RU" sz="24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/ </a:t>
            </a:r>
            <a:r>
              <a:rPr lang="ru-RU" sz="24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- условия применения </a:t>
            </a:r>
            <a:r>
              <a:rPr lang="ru-RU" sz="24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НПД</a:t>
            </a:r>
          </a:p>
          <a:p>
            <a:pPr marL="12700">
              <a:lnSpc>
                <a:spcPts val="1810"/>
              </a:lnSpc>
              <a:spcBef>
                <a:spcPts val="100"/>
              </a:spcBef>
            </a:pPr>
            <a:endParaRPr lang="ru-RU" sz="2400" b="1" dirty="0">
              <a:solidFill>
                <a:srgbClr val="3C3C3C"/>
              </a:solidFill>
              <a:latin typeface="Golos Text" pitchFamily="34" charset="-52"/>
              <a:cs typeface="Golos Text" pitchFamily="34" charset="-52"/>
            </a:endParaRPr>
          </a:p>
          <a:p>
            <a:pPr marL="12700">
              <a:lnSpc>
                <a:spcPts val="1810"/>
              </a:lnSpc>
              <a:spcBef>
                <a:spcPts val="100"/>
              </a:spcBef>
            </a:pPr>
            <a:endParaRPr lang="ru-RU" sz="2400" b="1" dirty="0" smtClean="0">
              <a:solidFill>
                <a:srgbClr val="3C3C3C"/>
              </a:solidFill>
              <a:latin typeface="Golos Text" pitchFamily="34" charset="-52"/>
              <a:cs typeface="Golos Text" pitchFamily="34" charset="-52"/>
            </a:endParaRPr>
          </a:p>
          <a:p>
            <a:pPr marL="12700">
              <a:lnSpc>
                <a:spcPts val="1810"/>
              </a:lnSpc>
              <a:spcBef>
                <a:spcPts val="100"/>
              </a:spcBef>
            </a:pPr>
            <a:r>
              <a:rPr lang="en-US" sz="24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https://npd.nalog.ru/check-status/ - </a:t>
            </a:r>
            <a:r>
              <a:rPr lang="ru-RU" sz="24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проверить статус</a:t>
            </a:r>
          </a:p>
          <a:p>
            <a:pPr marL="12700">
              <a:lnSpc>
                <a:spcPts val="1810"/>
              </a:lnSpc>
              <a:spcBef>
                <a:spcPts val="100"/>
              </a:spcBef>
            </a:pPr>
            <a:endParaRPr lang="ru-RU" sz="2400" b="1" dirty="0">
              <a:solidFill>
                <a:srgbClr val="3C3C3C"/>
              </a:solidFill>
              <a:latin typeface="Golos Text" pitchFamily="34" charset="-52"/>
              <a:cs typeface="Golos Text" pitchFamily="34" charset="-52"/>
            </a:endParaRPr>
          </a:p>
        </p:txBody>
      </p:sp>
      <p:sp>
        <p:nvSpPr>
          <p:cNvPr id="18" name="object 3"/>
          <p:cNvSpPr txBox="1"/>
          <p:nvPr/>
        </p:nvSpPr>
        <p:spPr>
          <a:xfrm>
            <a:off x="1803312" y="1149177"/>
            <a:ext cx="6819900" cy="48450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1810"/>
              </a:lnSpc>
              <a:spcBef>
                <a:spcPts val="100"/>
              </a:spcBef>
            </a:pP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Министерство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промышленности,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торговли</a:t>
            </a:r>
            <a:endParaRPr sz="1700" dirty="0">
              <a:latin typeface="Golos Text" pitchFamily="34" charset="-52"/>
              <a:cs typeface="Golos Text" pitchFamily="34" charset="-52"/>
            </a:endParaRPr>
          </a:p>
          <a:p>
            <a:pPr marL="12700">
              <a:lnSpc>
                <a:spcPts val="1805"/>
              </a:lnSpc>
            </a:pPr>
            <a:r>
              <a:rPr sz="1700" b="1" cap="small" spc="9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и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развити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я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предпринимательств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а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Новосибирско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й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област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и</a:t>
            </a:r>
            <a:endParaRPr sz="1700" dirty="0">
              <a:latin typeface="Golos Text" pitchFamily="34" charset="-52"/>
              <a:cs typeface="Golos Text" pitchFamily="34" charset="-52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15.02 (2)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18288000" cy="10287000"/>
          </a:xfrm>
          <a:prstGeom prst="rect">
            <a:avLst/>
          </a:prstGeom>
        </p:spPr>
      </p:pic>
      <p:sp>
        <p:nvSpPr>
          <p:cNvPr id="5" name="object 3"/>
          <p:cNvSpPr txBox="1"/>
          <p:nvPr/>
        </p:nvSpPr>
        <p:spPr>
          <a:xfrm>
            <a:off x="1861457" y="462376"/>
            <a:ext cx="6819900" cy="267702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1810"/>
              </a:lnSpc>
              <a:spcBef>
                <a:spcPts val="100"/>
              </a:spcBef>
            </a:pPr>
            <a:r>
              <a:rPr lang="ru-RU" sz="28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КАКИЕ БЫВАЮТ МЕРЫ ПОДДЕРЖКИ</a:t>
            </a:r>
            <a:endParaRPr sz="2800" dirty="0">
              <a:latin typeface="Golos Text" pitchFamily="34" charset="-52"/>
              <a:cs typeface="Golos Text" pitchFamily="34" charset="-52"/>
            </a:endParaRPr>
          </a:p>
        </p:txBody>
      </p:sp>
      <p:sp>
        <p:nvSpPr>
          <p:cNvPr id="6" name="object 4"/>
          <p:cNvSpPr txBox="1"/>
          <p:nvPr/>
        </p:nvSpPr>
        <p:spPr>
          <a:xfrm>
            <a:off x="17490633" y="9456866"/>
            <a:ext cx="578485" cy="5435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ru-RU" sz="3400" b="1" spc="-70" dirty="0" smtClean="0">
                <a:latin typeface="Golos Text" pitchFamily="34" charset="-52"/>
                <a:cs typeface="Golos Text" pitchFamily="34" charset="-52"/>
              </a:rPr>
              <a:t>02</a:t>
            </a:r>
            <a:endParaRPr sz="3400" dirty="0">
              <a:latin typeface="Golos Text" pitchFamily="34" charset="-52"/>
              <a:cs typeface="Golos Text" pitchFamily="34" charset="-52"/>
            </a:endParaRPr>
          </a:p>
        </p:txBody>
      </p:sp>
      <p:cxnSp>
        <p:nvCxnSpPr>
          <p:cNvPr id="7" name="Прямая соединительная линия 6"/>
          <p:cNvCxnSpPr/>
          <p:nvPr/>
        </p:nvCxnSpPr>
        <p:spPr>
          <a:xfrm>
            <a:off x="0" y="9525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8" name="Прямая соединительная линия 7"/>
          <p:cNvCxnSpPr/>
          <p:nvPr/>
        </p:nvCxnSpPr>
        <p:spPr>
          <a:xfrm>
            <a:off x="0" y="17907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>
            <a:off x="0" y="92583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0" name="Прямая соединительная линия 9"/>
          <p:cNvCxnSpPr/>
          <p:nvPr/>
        </p:nvCxnSpPr>
        <p:spPr>
          <a:xfrm>
            <a:off x="172974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1" name="Прямая соединительная линия 10"/>
          <p:cNvCxnSpPr/>
          <p:nvPr/>
        </p:nvCxnSpPr>
        <p:spPr>
          <a:xfrm>
            <a:off x="10668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pic>
        <p:nvPicPr>
          <p:cNvPr id="16" name="Рисунок 15" descr="minpromtorg-2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52400" y="1181100"/>
            <a:ext cx="685800" cy="404287"/>
          </a:xfrm>
          <a:prstGeom prst="rect">
            <a:avLst/>
          </a:prstGeom>
        </p:spPr>
      </p:pic>
      <p:graphicFrame>
        <p:nvGraphicFramePr>
          <p:cNvPr id="14" name="Таблица 1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159547522"/>
              </p:ext>
            </p:extLst>
          </p:nvPr>
        </p:nvGraphicFramePr>
        <p:xfrm>
          <a:off x="1874520" y="2742793"/>
          <a:ext cx="13868399" cy="6321842"/>
        </p:xfrm>
        <a:graphic>
          <a:graphicData uri="http://schemas.openxmlformats.org/drawingml/2006/table">
            <a:tbl>
              <a:tblPr firstRow="1" bandRow="1">
                <a:tableStyleId>{C4B1156A-380E-4F78-BDF5-A606A8083BF9}</a:tableStyleId>
              </a:tblPr>
              <a:tblGrid>
                <a:gridCol w="3159503">
                  <a:extLst>
                    <a:ext uri="{9D8B030D-6E8A-4147-A177-3AD203B41FA5}">
                      <a16:colId xmlns:a16="http://schemas.microsoft.com/office/drawing/2014/main" val="3591150501"/>
                    </a:ext>
                  </a:extLst>
                </a:gridCol>
                <a:gridCol w="3774696">
                  <a:extLst>
                    <a:ext uri="{9D8B030D-6E8A-4147-A177-3AD203B41FA5}">
                      <a16:colId xmlns:a16="http://schemas.microsoft.com/office/drawing/2014/main" val="2857109360"/>
                    </a:ext>
                  </a:extLst>
                </a:gridCol>
                <a:gridCol w="3467100">
                  <a:extLst>
                    <a:ext uri="{9D8B030D-6E8A-4147-A177-3AD203B41FA5}">
                      <a16:colId xmlns:a16="http://schemas.microsoft.com/office/drawing/2014/main" val="2383136774"/>
                    </a:ext>
                  </a:extLst>
                </a:gridCol>
                <a:gridCol w="3467100">
                  <a:extLst>
                    <a:ext uri="{9D8B030D-6E8A-4147-A177-3AD203B41FA5}">
                      <a16:colId xmlns:a16="http://schemas.microsoft.com/office/drawing/2014/main" val="2827544141"/>
                    </a:ext>
                  </a:extLst>
                </a:gridCol>
              </a:tblGrid>
              <a:tr h="1012902">
                <a:tc>
                  <a:txBody>
                    <a:bodyPr/>
                    <a:lstStyle/>
                    <a:p>
                      <a:endParaRPr lang="ru-R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342900" indent="-342900" algn="ctr">
                        <a:buFont typeface="Arial" panose="020B0604020202020204" pitchFamily="34" charset="0"/>
                        <a:buChar char="•"/>
                      </a:pPr>
                      <a:r>
                        <a:rPr lang="ru-RU" sz="2400" b="1" dirty="0" smtClean="0"/>
                        <a:t>федеральная</a:t>
                      </a:r>
                      <a:endParaRPr lang="ru-RU" sz="2400" b="1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342900" indent="-342900" algn="ctr">
                        <a:buFont typeface="Arial" panose="020B0604020202020204" pitchFamily="34" charset="0"/>
                        <a:buChar char="•"/>
                      </a:pPr>
                      <a:r>
                        <a:rPr lang="ru-RU" sz="2400" b="1" dirty="0" smtClean="0"/>
                        <a:t>региональная</a:t>
                      </a:r>
                      <a:endParaRPr lang="ru-RU" sz="2400" b="1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342900" indent="-342900" algn="ctr">
                        <a:buFont typeface="Arial" panose="020B0604020202020204" pitchFamily="34" charset="0"/>
                        <a:buChar char="•"/>
                      </a:pPr>
                      <a:r>
                        <a:rPr lang="ru-RU" sz="2400" b="1" dirty="0" smtClean="0"/>
                        <a:t>муниципальная</a:t>
                      </a:r>
                      <a:endParaRPr lang="ru-RU" sz="2400" b="1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175208665"/>
                  </a:ext>
                </a:extLst>
              </a:tr>
              <a:tr h="1262745">
                <a:tc>
                  <a:txBody>
                    <a:bodyPr/>
                    <a:lstStyle/>
                    <a:p>
                      <a:r>
                        <a:rPr lang="ru-RU" sz="2400" b="1" dirty="0" smtClean="0"/>
                        <a:t>Финансовая</a:t>
                      </a:r>
                      <a:endParaRPr lang="ru-RU" sz="2400" b="1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ru-RU" sz="2400" dirty="0" smtClean="0"/>
                        <a:t>Льготные кредиты</a:t>
                      </a:r>
                    </a:p>
                    <a:p>
                      <a:r>
                        <a:rPr lang="ru-RU" sz="2400" dirty="0" smtClean="0"/>
                        <a:t>Скидка</a:t>
                      </a:r>
                      <a:r>
                        <a:rPr lang="ru-RU" sz="2400" baseline="0" dirty="0" smtClean="0"/>
                        <a:t> на отечественное ПО</a:t>
                      </a:r>
                      <a:endParaRPr lang="ru-RU" sz="2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ru-RU" sz="2400" dirty="0" smtClean="0"/>
                        <a:t>Субсидии,</a:t>
                      </a:r>
                    </a:p>
                    <a:p>
                      <a:r>
                        <a:rPr lang="ru-RU" sz="2400" dirty="0" smtClean="0"/>
                        <a:t>гранты</a:t>
                      </a:r>
                      <a:endParaRPr lang="ru-RU" sz="2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ru-RU" sz="2400" dirty="0" smtClean="0"/>
                        <a:t>субсидии</a:t>
                      </a:r>
                      <a:endParaRPr lang="ru-RU" sz="2400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142167705"/>
                  </a:ext>
                </a:extLst>
              </a:tr>
              <a:tr h="1012902">
                <a:tc>
                  <a:txBody>
                    <a:bodyPr/>
                    <a:lstStyle/>
                    <a:p>
                      <a:r>
                        <a:rPr lang="ru-RU" sz="2400" b="1" dirty="0" smtClean="0"/>
                        <a:t>Имущественная</a:t>
                      </a:r>
                      <a:endParaRPr lang="ru-RU" sz="2400" b="1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ru-RU" sz="2400" dirty="0" smtClean="0"/>
                        <a:t>Перечень имущества</a:t>
                      </a:r>
                      <a:endParaRPr lang="ru-RU" sz="2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ru-RU" sz="2400" dirty="0" smtClean="0"/>
                        <a:t>Перечень имущества</a:t>
                      </a:r>
                    </a:p>
                    <a:p>
                      <a:r>
                        <a:rPr lang="ru-RU" sz="2400" dirty="0" smtClean="0"/>
                        <a:t>Промышленный парк</a:t>
                      </a:r>
                      <a:endParaRPr lang="ru-RU" sz="2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ru-RU" sz="2400" dirty="0" smtClean="0"/>
                        <a:t>Перечень имущества</a:t>
                      </a:r>
                    </a:p>
                    <a:p>
                      <a:r>
                        <a:rPr lang="ru-RU" sz="2400" dirty="0" smtClean="0"/>
                        <a:t>Бизнес-инкубатор</a:t>
                      </a:r>
                      <a:endParaRPr lang="ru-RU" sz="2400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059392423"/>
                  </a:ext>
                </a:extLst>
              </a:tr>
              <a:tr h="2020391">
                <a:tc>
                  <a:txBody>
                    <a:bodyPr/>
                    <a:lstStyle/>
                    <a:p>
                      <a:r>
                        <a:rPr lang="ru-RU" sz="2400" b="1" dirty="0" smtClean="0"/>
                        <a:t>Информационная</a:t>
                      </a:r>
                      <a:endParaRPr lang="ru-RU" sz="2400" b="1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ru-RU" sz="2400" dirty="0" smtClean="0"/>
                        <a:t>МСП.РФ</a:t>
                      </a:r>
                    </a:p>
                    <a:p>
                      <a:r>
                        <a:rPr lang="ru-RU" sz="2400" dirty="0" err="1" smtClean="0"/>
                        <a:t>Мойбизнес.рф</a:t>
                      </a:r>
                      <a:endParaRPr lang="ru-RU" sz="2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400" dirty="0" smtClean="0">
                          <a:hlinkClick r:id="rId4"/>
                        </a:rPr>
                        <a:t>https://msp.nso.ru</a:t>
                      </a:r>
                      <a:endParaRPr lang="ru-RU" sz="2400" dirty="0" smtClean="0"/>
                    </a:p>
                    <a:p>
                      <a:r>
                        <a:rPr lang="en-US" sz="2400" dirty="0" smtClean="0">
                          <a:hlinkClick r:id="rId5"/>
                        </a:rPr>
                        <a:t>https://mbnso.ru/</a:t>
                      </a:r>
                      <a:endParaRPr lang="ru-RU" sz="2400" dirty="0" smtClean="0"/>
                    </a:p>
                    <a:p>
                      <a:r>
                        <a:rPr lang="en-US" sz="2400" dirty="0" smtClean="0">
                          <a:hlinkClick r:id="rId6"/>
                        </a:rPr>
                        <a:t>https://t.me/mbnso</a:t>
                      </a:r>
                      <a:endParaRPr lang="ru-RU" sz="2400" dirty="0" smtClean="0"/>
                    </a:p>
                    <a:p>
                      <a:endParaRPr lang="ru-RU" sz="2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endParaRPr lang="ru-RU" sz="2400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626141293"/>
                  </a:ext>
                </a:extLst>
              </a:tr>
              <a:tr h="1012902">
                <a:tc>
                  <a:txBody>
                    <a:bodyPr/>
                    <a:lstStyle/>
                    <a:p>
                      <a:r>
                        <a:rPr lang="ru-RU" sz="2400" b="1" dirty="0" smtClean="0"/>
                        <a:t>Консультационная</a:t>
                      </a:r>
                      <a:endParaRPr lang="ru-RU" sz="2400" b="1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sz="2400" dirty="0" smtClean="0">
                          <a:hlinkClick r:id="rId7"/>
                        </a:rPr>
                        <a:t>https://corpmsp.ru/360/</a:t>
                      </a:r>
                      <a:endParaRPr lang="ru-RU" sz="2400" dirty="0" smtClean="0"/>
                    </a:p>
                    <a:p>
                      <a:r>
                        <a:rPr lang="ru-RU" sz="2400" dirty="0" err="1" smtClean="0"/>
                        <a:t>Забизнес.рф</a:t>
                      </a:r>
                      <a:endParaRPr lang="ru-RU" sz="2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ru-RU" sz="2400" dirty="0" smtClean="0"/>
                        <a:t>Центр Мой бизнес</a:t>
                      </a:r>
                    </a:p>
                    <a:p>
                      <a:r>
                        <a:rPr lang="ru-RU" sz="2400" dirty="0" smtClean="0"/>
                        <a:t>8 800 600 34 07</a:t>
                      </a:r>
                      <a:endParaRPr lang="ru-RU" sz="2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endParaRPr lang="ru-RU" sz="2400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207203647"/>
                  </a:ext>
                </a:extLst>
              </a:tr>
            </a:tbl>
          </a:graphicData>
        </a:graphic>
      </p:graphicFrame>
      <p:sp>
        <p:nvSpPr>
          <p:cNvPr id="17" name="object 3"/>
          <p:cNvSpPr txBox="1"/>
          <p:nvPr/>
        </p:nvSpPr>
        <p:spPr>
          <a:xfrm>
            <a:off x="1803312" y="1149177"/>
            <a:ext cx="6819900" cy="48450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1810"/>
              </a:lnSpc>
              <a:spcBef>
                <a:spcPts val="100"/>
              </a:spcBef>
            </a:pP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Министерство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промышленности,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торговли</a:t>
            </a:r>
            <a:endParaRPr sz="1700" dirty="0">
              <a:latin typeface="Golos Text" pitchFamily="34" charset="-52"/>
              <a:cs typeface="Golos Text" pitchFamily="34" charset="-52"/>
            </a:endParaRPr>
          </a:p>
          <a:p>
            <a:pPr marL="12700">
              <a:lnSpc>
                <a:spcPts val="1805"/>
              </a:lnSpc>
            </a:pPr>
            <a:r>
              <a:rPr sz="1700" b="1" cap="small" spc="9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и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развити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я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предпринимательств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а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Новосибирско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й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област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и</a:t>
            </a:r>
            <a:endParaRPr sz="1700" dirty="0">
              <a:latin typeface="Golos Text" pitchFamily="34" charset="-52"/>
              <a:cs typeface="Golos Text" pitchFamily="34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283230119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15.02 (2)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1447"/>
            <a:ext cx="18288000" cy="10287000"/>
          </a:xfrm>
          <a:prstGeom prst="rect">
            <a:avLst/>
          </a:prstGeom>
        </p:spPr>
      </p:pic>
      <p:sp>
        <p:nvSpPr>
          <p:cNvPr id="6" name="object 4"/>
          <p:cNvSpPr txBox="1"/>
          <p:nvPr/>
        </p:nvSpPr>
        <p:spPr>
          <a:xfrm>
            <a:off x="17490633" y="9456866"/>
            <a:ext cx="578485" cy="5435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ru-RU" sz="3400" b="1" spc="-70" dirty="0" smtClean="0">
                <a:latin typeface="Golos Text" pitchFamily="34" charset="-52"/>
                <a:cs typeface="Golos Text" pitchFamily="34" charset="-52"/>
              </a:rPr>
              <a:t>02</a:t>
            </a:r>
            <a:endParaRPr sz="3400" dirty="0">
              <a:latin typeface="Golos Text" pitchFamily="34" charset="-52"/>
              <a:cs typeface="Golos Text" pitchFamily="34" charset="-52"/>
            </a:endParaRPr>
          </a:p>
        </p:txBody>
      </p:sp>
      <p:cxnSp>
        <p:nvCxnSpPr>
          <p:cNvPr id="7" name="Прямая соединительная линия 6"/>
          <p:cNvCxnSpPr/>
          <p:nvPr/>
        </p:nvCxnSpPr>
        <p:spPr>
          <a:xfrm>
            <a:off x="0" y="9525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8" name="Прямая соединительная линия 7"/>
          <p:cNvCxnSpPr/>
          <p:nvPr/>
        </p:nvCxnSpPr>
        <p:spPr>
          <a:xfrm>
            <a:off x="0" y="17907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>
            <a:off x="0" y="92583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0" name="Прямая соединительная линия 9"/>
          <p:cNvCxnSpPr/>
          <p:nvPr/>
        </p:nvCxnSpPr>
        <p:spPr>
          <a:xfrm>
            <a:off x="172974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1" name="Прямая соединительная линия 10"/>
          <p:cNvCxnSpPr/>
          <p:nvPr/>
        </p:nvCxnSpPr>
        <p:spPr>
          <a:xfrm>
            <a:off x="10668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13" name="object 3"/>
          <p:cNvSpPr txBox="1"/>
          <p:nvPr/>
        </p:nvSpPr>
        <p:spPr>
          <a:xfrm>
            <a:off x="1436915" y="2692569"/>
            <a:ext cx="6819900" cy="253659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1810"/>
              </a:lnSpc>
              <a:spcBef>
                <a:spcPts val="100"/>
              </a:spcBef>
            </a:pPr>
            <a:r>
              <a:rPr lang="en-US" sz="24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http://government.ru/sanctions_measures/</a:t>
            </a:r>
          </a:p>
        </p:txBody>
      </p:sp>
      <p:pic>
        <p:nvPicPr>
          <p:cNvPr id="16" name="Рисунок 15" descr="minpromtorg-2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52400" y="1181100"/>
            <a:ext cx="685800" cy="404287"/>
          </a:xfrm>
          <a:prstGeom prst="rect">
            <a:avLst/>
          </a:prstGeom>
        </p:spPr>
      </p:pic>
      <p:pic>
        <p:nvPicPr>
          <p:cNvPr id="14" name="Рисунок 13">
            <a:extLst>
              <a:ext uri="{FF2B5EF4-FFF2-40B4-BE49-F238E27FC236}">
                <a16:creationId xmlns:a16="http://schemas.microsoft.com/office/drawing/2014/main" id="{B9E17B8B-64CA-5C4F-89D0-203173D5005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000997" y="2414808"/>
            <a:ext cx="10087051" cy="5814794"/>
          </a:xfrm>
          <a:prstGeom prst="rect">
            <a:avLst/>
          </a:prstGeom>
        </p:spPr>
      </p:pic>
      <p:sp>
        <p:nvSpPr>
          <p:cNvPr id="18" name="object 3"/>
          <p:cNvSpPr txBox="1"/>
          <p:nvPr/>
        </p:nvSpPr>
        <p:spPr>
          <a:xfrm>
            <a:off x="3382747" y="428353"/>
            <a:ext cx="14097000" cy="243656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1810"/>
              </a:lnSpc>
              <a:spcBef>
                <a:spcPts val="100"/>
              </a:spcBef>
            </a:pPr>
            <a:r>
              <a:rPr lang="ru-RU" sz="28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МЕРЫ ПОДДЕРЖКИ – федеральная ИНФОРМАЦИОННАЯ</a:t>
            </a:r>
            <a:endParaRPr sz="2800" dirty="0">
              <a:latin typeface="Golos Text" pitchFamily="34" charset="-52"/>
              <a:cs typeface="Golos Text" pitchFamily="34" charset="-52"/>
            </a:endParaRPr>
          </a:p>
        </p:txBody>
      </p:sp>
      <p:pic>
        <p:nvPicPr>
          <p:cNvPr id="19" name="Picture 2">
            <a:extLst>
              <a:ext uri="{FF2B5EF4-FFF2-40B4-BE49-F238E27FC236}">
                <a16:creationId xmlns:a16="http://schemas.microsoft.com/office/drawing/2014/main" id="{0FDAFCF8-4E5E-8046-A72F-5E33F5A1AA3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4600" y="3569009"/>
            <a:ext cx="3389759" cy="369556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1" name="object 3"/>
          <p:cNvSpPr txBox="1"/>
          <p:nvPr/>
        </p:nvSpPr>
        <p:spPr>
          <a:xfrm>
            <a:off x="1803312" y="1149177"/>
            <a:ext cx="6819900" cy="48450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1810"/>
              </a:lnSpc>
              <a:spcBef>
                <a:spcPts val="100"/>
              </a:spcBef>
            </a:pP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Министерство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промышленности,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торговли</a:t>
            </a:r>
            <a:endParaRPr sz="1700" dirty="0">
              <a:latin typeface="Golos Text" pitchFamily="34" charset="-52"/>
              <a:cs typeface="Golos Text" pitchFamily="34" charset="-52"/>
            </a:endParaRPr>
          </a:p>
          <a:p>
            <a:pPr marL="12700">
              <a:lnSpc>
                <a:spcPts val="1805"/>
              </a:lnSpc>
            </a:pPr>
            <a:r>
              <a:rPr sz="1700" b="1" cap="small" spc="9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и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развити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я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предпринимательств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а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Новосибирско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й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област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и</a:t>
            </a:r>
            <a:endParaRPr sz="1700" dirty="0">
              <a:latin typeface="Golos Text" pitchFamily="34" charset="-52"/>
              <a:cs typeface="Golos Text" pitchFamily="34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307681943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15.02 (2)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-9797"/>
            <a:ext cx="18288000" cy="10287000"/>
          </a:xfrm>
          <a:prstGeom prst="rect">
            <a:avLst/>
          </a:prstGeom>
        </p:spPr>
      </p:pic>
      <p:sp>
        <p:nvSpPr>
          <p:cNvPr id="6" name="object 4"/>
          <p:cNvSpPr txBox="1"/>
          <p:nvPr/>
        </p:nvSpPr>
        <p:spPr>
          <a:xfrm>
            <a:off x="17490633" y="9456866"/>
            <a:ext cx="578485" cy="5435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ru-RU" sz="3400" b="1" spc="-70" dirty="0" smtClean="0">
                <a:latin typeface="Golos Text" pitchFamily="34" charset="-52"/>
                <a:cs typeface="Golos Text" pitchFamily="34" charset="-52"/>
              </a:rPr>
              <a:t>02</a:t>
            </a:r>
            <a:endParaRPr sz="3400" dirty="0">
              <a:latin typeface="Golos Text" pitchFamily="34" charset="-52"/>
              <a:cs typeface="Golos Text" pitchFamily="34" charset="-52"/>
            </a:endParaRPr>
          </a:p>
        </p:txBody>
      </p:sp>
      <p:cxnSp>
        <p:nvCxnSpPr>
          <p:cNvPr id="7" name="Прямая соединительная линия 6"/>
          <p:cNvCxnSpPr/>
          <p:nvPr/>
        </p:nvCxnSpPr>
        <p:spPr>
          <a:xfrm>
            <a:off x="0" y="9525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8" name="Прямая соединительная линия 7"/>
          <p:cNvCxnSpPr/>
          <p:nvPr/>
        </p:nvCxnSpPr>
        <p:spPr>
          <a:xfrm>
            <a:off x="0" y="17907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>
            <a:off x="0" y="92583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0" name="Прямая соединительная линия 9"/>
          <p:cNvCxnSpPr/>
          <p:nvPr/>
        </p:nvCxnSpPr>
        <p:spPr>
          <a:xfrm>
            <a:off x="172974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1" name="Прямая соединительная линия 10"/>
          <p:cNvCxnSpPr/>
          <p:nvPr/>
        </p:nvCxnSpPr>
        <p:spPr>
          <a:xfrm>
            <a:off x="10668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pic>
        <p:nvPicPr>
          <p:cNvPr id="16" name="Рисунок 15" descr="minpromtorg-2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52400" y="1181100"/>
            <a:ext cx="685800" cy="404287"/>
          </a:xfrm>
          <a:prstGeom prst="rect">
            <a:avLst/>
          </a:prstGeom>
        </p:spPr>
      </p:pic>
      <p:sp>
        <p:nvSpPr>
          <p:cNvPr id="18" name="object 3"/>
          <p:cNvSpPr txBox="1"/>
          <p:nvPr/>
        </p:nvSpPr>
        <p:spPr>
          <a:xfrm>
            <a:off x="2819400" y="411573"/>
            <a:ext cx="14097000" cy="243656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1810"/>
              </a:lnSpc>
              <a:spcBef>
                <a:spcPts val="100"/>
              </a:spcBef>
            </a:pPr>
            <a:r>
              <a:rPr lang="ru-RU" sz="28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МЕРЫ ПОДДЕРЖКИ – федеральная ИНФОРМАЦИОННАЯ</a:t>
            </a:r>
            <a:endParaRPr sz="2800" dirty="0">
              <a:latin typeface="Golos Text" pitchFamily="34" charset="-52"/>
              <a:cs typeface="Golos Text" pitchFamily="34" charset="-52"/>
            </a:endParaRPr>
          </a:p>
        </p:txBody>
      </p:sp>
      <p:sp>
        <p:nvSpPr>
          <p:cNvPr id="19" name="TextBox 18"/>
          <p:cNvSpPr txBox="1"/>
          <p:nvPr/>
        </p:nvSpPr>
        <p:spPr>
          <a:xfrm>
            <a:off x="14608863" y="46049"/>
            <a:ext cx="2404153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4000" b="1" u="sng" dirty="0" smtClean="0">
                <a:solidFill>
                  <a:srgbClr val="FF0000"/>
                </a:solidFill>
              </a:rPr>
              <a:t>МСП.РФ</a:t>
            </a:r>
            <a:endParaRPr lang="ru-RU" sz="4000" b="1" u="sng" dirty="0">
              <a:solidFill>
                <a:srgbClr val="FF0000"/>
              </a:solidFill>
            </a:endParaRPr>
          </a:p>
        </p:txBody>
      </p:sp>
      <p:pic>
        <p:nvPicPr>
          <p:cNvPr id="3" name="Рисунок 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81000" y="1916488"/>
            <a:ext cx="7676464" cy="5005607"/>
          </a:xfrm>
          <a:prstGeom prst="rect">
            <a:avLst/>
          </a:prstGeom>
        </p:spPr>
      </p:pic>
      <p:pic>
        <p:nvPicPr>
          <p:cNvPr id="12" name="Рисунок 11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655488" y="3683600"/>
            <a:ext cx="8264133" cy="5496489"/>
          </a:xfrm>
          <a:prstGeom prst="rect">
            <a:avLst/>
          </a:prstGeom>
        </p:spPr>
      </p:pic>
      <p:sp>
        <p:nvSpPr>
          <p:cNvPr id="20" name="object 3"/>
          <p:cNvSpPr txBox="1"/>
          <p:nvPr/>
        </p:nvSpPr>
        <p:spPr>
          <a:xfrm>
            <a:off x="1803312" y="1149177"/>
            <a:ext cx="6819900" cy="48450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1810"/>
              </a:lnSpc>
              <a:spcBef>
                <a:spcPts val="100"/>
              </a:spcBef>
            </a:pP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Министерство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промышленности,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торговли</a:t>
            </a:r>
            <a:endParaRPr sz="1700" dirty="0">
              <a:latin typeface="Golos Text" pitchFamily="34" charset="-52"/>
              <a:cs typeface="Golos Text" pitchFamily="34" charset="-52"/>
            </a:endParaRPr>
          </a:p>
          <a:p>
            <a:pPr marL="12700">
              <a:lnSpc>
                <a:spcPts val="1805"/>
              </a:lnSpc>
            </a:pPr>
            <a:r>
              <a:rPr sz="1700" b="1" cap="small" spc="9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и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развити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я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предпринимательств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а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Новосибирско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й</a:t>
            </a:r>
            <a:r>
              <a:rPr sz="1700" b="1" spc="-70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 </a:t>
            </a:r>
            <a:r>
              <a:rPr sz="1700" b="1" spc="-35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област</a:t>
            </a:r>
            <a:r>
              <a:rPr sz="17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и</a:t>
            </a:r>
            <a:endParaRPr sz="1700" dirty="0">
              <a:latin typeface="Golos Text" pitchFamily="34" charset="-52"/>
              <a:cs typeface="Golos Text" pitchFamily="34" charset="-52"/>
            </a:endParaRPr>
          </a:p>
        </p:txBody>
      </p:sp>
    </p:spTree>
    <p:extLst>
      <p:ext uri="{BB962C8B-B14F-4D97-AF65-F5344CB8AC3E}">
        <p14:creationId xmlns:p14="http://schemas.microsoft.com/office/powerpoint/2010/main" val="69862416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15.02 (2)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18288000" cy="10287000"/>
          </a:xfrm>
          <a:prstGeom prst="rect">
            <a:avLst/>
          </a:prstGeom>
        </p:spPr>
      </p:pic>
      <p:sp>
        <p:nvSpPr>
          <p:cNvPr id="6" name="object 4"/>
          <p:cNvSpPr txBox="1"/>
          <p:nvPr/>
        </p:nvSpPr>
        <p:spPr>
          <a:xfrm>
            <a:off x="17490633" y="9456866"/>
            <a:ext cx="578485" cy="5435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ru-RU" sz="3400" b="1" spc="-70" dirty="0" smtClean="0">
                <a:latin typeface="Golos Text" pitchFamily="34" charset="-52"/>
                <a:cs typeface="Golos Text" pitchFamily="34" charset="-52"/>
              </a:rPr>
              <a:t>02</a:t>
            </a:r>
            <a:endParaRPr sz="3400" dirty="0">
              <a:latin typeface="Golos Text" pitchFamily="34" charset="-52"/>
              <a:cs typeface="Golos Text" pitchFamily="34" charset="-52"/>
            </a:endParaRPr>
          </a:p>
        </p:txBody>
      </p:sp>
      <p:cxnSp>
        <p:nvCxnSpPr>
          <p:cNvPr id="7" name="Прямая соединительная линия 6"/>
          <p:cNvCxnSpPr/>
          <p:nvPr/>
        </p:nvCxnSpPr>
        <p:spPr>
          <a:xfrm>
            <a:off x="0" y="9525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8" name="Прямая соединительная линия 7"/>
          <p:cNvCxnSpPr/>
          <p:nvPr/>
        </p:nvCxnSpPr>
        <p:spPr>
          <a:xfrm>
            <a:off x="0" y="17907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>
            <a:off x="0" y="92583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0" name="Прямая соединительная линия 9"/>
          <p:cNvCxnSpPr/>
          <p:nvPr/>
        </p:nvCxnSpPr>
        <p:spPr>
          <a:xfrm>
            <a:off x="172974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1" name="Прямая соединительная линия 10"/>
          <p:cNvCxnSpPr/>
          <p:nvPr/>
        </p:nvCxnSpPr>
        <p:spPr>
          <a:xfrm>
            <a:off x="10668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13" name="object 3"/>
          <p:cNvSpPr txBox="1"/>
          <p:nvPr/>
        </p:nvSpPr>
        <p:spPr>
          <a:xfrm>
            <a:off x="1260568" y="3467100"/>
            <a:ext cx="5676900" cy="1871987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algn="just">
              <a:lnSpc>
                <a:spcPct val="150000"/>
              </a:lnSpc>
              <a:spcBef>
                <a:spcPts val="100"/>
              </a:spcBef>
            </a:pPr>
            <a:r>
              <a:rPr lang="ru-RU" sz="28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Субсидирование части затрат, связанных с приобретением </a:t>
            </a:r>
            <a:r>
              <a:rPr lang="ru-RU" sz="28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оборудования</a:t>
            </a:r>
            <a:endParaRPr lang="ru-RU" sz="2800" b="1" dirty="0">
              <a:solidFill>
                <a:srgbClr val="3C3C3C"/>
              </a:solidFill>
              <a:latin typeface="Golos Text" pitchFamily="34" charset="-52"/>
              <a:cs typeface="Golos Text" pitchFamily="34" charset="-52"/>
            </a:endParaRPr>
          </a:p>
        </p:txBody>
      </p:sp>
      <p:pic>
        <p:nvPicPr>
          <p:cNvPr id="16" name="Рисунок 15" descr="minpromtorg-2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52400" y="1181100"/>
            <a:ext cx="685800" cy="404287"/>
          </a:xfrm>
          <a:prstGeom prst="rect">
            <a:avLst/>
          </a:prstGeom>
        </p:spPr>
      </p:pic>
      <p:sp>
        <p:nvSpPr>
          <p:cNvPr id="17" name="object 3"/>
          <p:cNvSpPr txBox="1"/>
          <p:nvPr/>
        </p:nvSpPr>
        <p:spPr>
          <a:xfrm>
            <a:off x="1524000" y="1297156"/>
            <a:ext cx="14097000" cy="243656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1810"/>
              </a:lnSpc>
              <a:spcBef>
                <a:spcPts val="100"/>
              </a:spcBef>
            </a:pPr>
            <a:r>
              <a:rPr lang="ru-RU" sz="28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МЕРЫ ПОДДЕРЖКИ – региональная ФИНАНСОВАЯ</a:t>
            </a:r>
            <a:endParaRPr sz="2800" dirty="0">
              <a:latin typeface="Golos Text" pitchFamily="34" charset="-52"/>
              <a:cs typeface="Golos Text" pitchFamily="34" charset="-52"/>
            </a:endParaRPr>
          </a:p>
        </p:txBody>
      </p:sp>
      <p:sp>
        <p:nvSpPr>
          <p:cNvPr id="18" name="Прямоугольник 17"/>
          <p:cNvSpPr/>
          <p:nvPr/>
        </p:nvSpPr>
        <p:spPr>
          <a:xfrm>
            <a:off x="7670736" y="1790700"/>
            <a:ext cx="10045764" cy="741741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400" b="1" u="sng" dirty="0" smtClean="0"/>
              <a:t>Условия</a:t>
            </a:r>
          </a:p>
          <a:p>
            <a:endParaRPr lang="ru-RU" sz="2400" b="1" dirty="0" smtClean="0"/>
          </a:p>
          <a:p>
            <a:r>
              <a:rPr lang="ru-RU" sz="2400" dirty="0" smtClean="0"/>
              <a:t>Отсутствие </a:t>
            </a:r>
            <a:r>
              <a:rPr lang="ru-RU" sz="2400" dirty="0"/>
              <a:t>неисполненной обязанности по уплате налогов, сборов, пеней, штрафов</a:t>
            </a:r>
          </a:p>
          <a:p>
            <a:endParaRPr lang="ru-RU" sz="2400" dirty="0"/>
          </a:p>
          <a:p>
            <a:r>
              <a:rPr lang="ru-RU" sz="2400" dirty="0"/>
              <a:t>Уровень среднемесячной з/п &gt;= прожиточный минимум (14 178 рублей)</a:t>
            </a:r>
          </a:p>
          <a:p>
            <a:endParaRPr lang="ru-RU" sz="2400" dirty="0"/>
          </a:p>
          <a:p>
            <a:r>
              <a:rPr lang="ru-RU" sz="2400" dirty="0"/>
              <a:t>Отсутствие </a:t>
            </a:r>
            <a:r>
              <a:rPr lang="ru-RU" sz="2400" dirty="0" smtClean="0"/>
              <a:t>убытков</a:t>
            </a:r>
          </a:p>
          <a:p>
            <a:endParaRPr lang="ru-RU" sz="2400" b="1" u="sng" dirty="0"/>
          </a:p>
          <a:p>
            <a:r>
              <a:rPr lang="ru-RU" sz="2400" b="1" u="sng" dirty="0" smtClean="0"/>
              <a:t>Максимальный </a:t>
            </a:r>
            <a:r>
              <a:rPr lang="ru-RU" sz="2400" b="1" u="sng" dirty="0"/>
              <a:t>размер</a:t>
            </a:r>
          </a:p>
          <a:p>
            <a:endParaRPr lang="ru-RU" sz="2400" b="1" dirty="0"/>
          </a:p>
          <a:p>
            <a:r>
              <a:rPr lang="ru-RU" sz="2400" dirty="0"/>
              <a:t>50% затрат – для малых предприятий;</a:t>
            </a:r>
          </a:p>
          <a:p>
            <a:r>
              <a:rPr lang="ru-RU" sz="2400" dirty="0"/>
              <a:t>25% затрат – для средних предприятий</a:t>
            </a:r>
          </a:p>
          <a:p>
            <a:r>
              <a:rPr lang="ru-RU" sz="2400" dirty="0"/>
              <a:t>&lt;= 5 000 000 руб., </a:t>
            </a:r>
          </a:p>
          <a:p>
            <a:r>
              <a:rPr lang="ru-RU" sz="2400" dirty="0"/>
              <a:t>&lt;= ∑ налоговых </a:t>
            </a:r>
            <a:r>
              <a:rPr lang="ru-RU" sz="2400" dirty="0" smtClean="0"/>
              <a:t>платежей</a:t>
            </a:r>
          </a:p>
          <a:p>
            <a:endParaRPr lang="ru-RU" sz="2400" b="1" u="sng" dirty="0"/>
          </a:p>
          <a:p>
            <a:r>
              <a:rPr lang="ru-RU" sz="2400" b="1" u="sng" dirty="0" smtClean="0"/>
              <a:t>Результат</a:t>
            </a:r>
            <a:r>
              <a:rPr lang="ru-RU" sz="2400" b="1" u="sng" dirty="0"/>
              <a:t>:</a:t>
            </a:r>
          </a:p>
          <a:p>
            <a:endParaRPr lang="ru-RU" sz="2400" dirty="0"/>
          </a:p>
          <a:p>
            <a:r>
              <a:rPr lang="ru-RU" sz="2400" dirty="0" smtClean="0"/>
              <a:t>Новые </a:t>
            </a:r>
            <a:r>
              <a:rPr lang="ru-RU" sz="2400" dirty="0"/>
              <a:t>рабочие места = увеличение среднесписочной </a:t>
            </a:r>
            <a:r>
              <a:rPr lang="ru-RU" sz="2400" dirty="0" smtClean="0"/>
              <a:t>численности</a:t>
            </a:r>
          </a:p>
          <a:p>
            <a:endParaRPr lang="ru-RU" sz="2000" dirty="0"/>
          </a:p>
        </p:txBody>
      </p:sp>
    </p:spTree>
    <p:extLst>
      <p:ext uri="{BB962C8B-B14F-4D97-AF65-F5344CB8AC3E}">
        <p14:creationId xmlns:p14="http://schemas.microsoft.com/office/powerpoint/2010/main" val="29925828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15.02 (2)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18288000" cy="10287000"/>
          </a:xfrm>
          <a:prstGeom prst="rect">
            <a:avLst/>
          </a:prstGeom>
        </p:spPr>
      </p:pic>
      <p:sp>
        <p:nvSpPr>
          <p:cNvPr id="6" name="object 4"/>
          <p:cNvSpPr txBox="1"/>
          <p:nvPr/>
        </p:nvSpPr>
        <p:spPr>
          <a:xfrm>
            <a:off x="17490633" y="9456866"/>
            <a:ext cx="578485" cy="5435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ru-RU" sz="3400" b="1" spc="-70" dirty="0" smtClean="0">
                <a:latin typeface="Golos Text" pitchFamily="34" charset="-52"/>
                <a:cs typeface="Golos Text" pitchFamily="34" charset="-52"/>
              </a:rPr>
              <a:t>02</a:t>
            </a:r>
            <a:endParaRPr sz="3400" dirty="0">
              <a:latin typeface="Golos Text" pitchFamily="34" charset="-52"/>
              <a:cs typeface="Golos Text" pitchFamily="34" charset="-52"/>
            </a:endParaRPr>
          </a:p>
        </p:txBody>
      </p:sp>
      <p:cxnSp>
        <p:nvCxnSpPr>
          <p:cNvPr id="7" name="Прямая соединительная линия 6"/>
          <p:cNvCxnSpPr/>
          <p:nvPr/>
        </p:nvCxnSpPr>
        <p:spPr>
          <a:xfrm>
            <a:off x="0" y="9525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8" name="Прямая соединительная линия 7"/>
          <p:cNvCxnSpPr/>
          <p:nvPr/>
        </p:nvCxnSpPr>
        <p:spPr>
          <a:xfrm>
            <a:off x="0" y="17907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>
            <a:off x="0" y="92583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0" name="Прямая соединительная линия 9"/>
          <p:cNvCxnSpPr/>
          <p:nvPr/>
        </p:nvCxnSpPr>
        <p:spPr>
          <a:xfrm>
            <a:off x="172974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1" name="Прямая соединительная линия 10"/>
          <p:cNvCxnSpPr/>
          <p:nvPr/>
        </p:nvCxnSpPr>
        <p:spPr>
          <a:xfrm>
            <a:off x="10668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13" name="object 3"/>
          <p:cNvSpPr txBox="1"/>
          <p:nvPr/>
        </p:nvSpPr>
        <p:spPr>
          <a:xfrm>
            <a:off x="1260568" y="3467100"/>
            <a:ext cx="4149632" cy="3916457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algn="just">
              <a:lnSpc>
                <a:spcPct val="150000"/>
              </a:lnSpc>
              <a:spcBef>
                <a:spcPts val="100"/>
              </a:spcBef>
            </a:pPr>
            <a:r>
              <a:rPr lang="ru-RU" sz="28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гранты </a:t>
            </a:r>
          </a:p>
          <a:p>
            <a:pPr marL="12700" algn="just">
              <a:lnSpc>
                <a:spcPct val="150000"/>
              </a:lnSpc>
              <a:spcBef>
                <a:spcPts val="100"/>
              </a:spcBef>
            </a:pPr>
            <a:r>
              <a:rPr lang="ru-RU" sz="28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для социальных предпринимателей</a:t>
            </a:r>
          </a:p>
          <a:p>
            <a:pPr marL="12700" algn="just">
              <a:lnSpc>
                <a:spcPct val="150000"/>
              </a:lnSpc>
              <a:spcBef>
                <a:spcPts val="100"/>
              </a:spcBef>
            </a:pPr>
            <a:r>
              <a:rPr lang="ru-RU" sz="28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молодежного предпринимательства (</a:t>
            </a:r>
            <a:r>
              <a:rPr lang="ru-RU" sz="2800" b="1" dirty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до 25 лет) </a:t>
            </a:r>
          </a:p>
        </p:txBody>
      </p:sp>
      <p:pic>
        <p:nvPicPr>
          <p:cNvPr id="16" name="Рисунок 15" descr="minpromtorg-2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52400" y="1181100"/>
            <a:ext cx="685800" cy="404287"/>
          </a:xfrm>
          <a:prstGeom prst="rect">
            <a:avLst/>
          </a:prstGeom>
        </p:spPr>
      </p:pic>
      <p:sp>
        <p:nvSpPr>
          <p:cNvPr id="17" name="object 3"/>
          <p:cNvSpPr txBox="1"/>
          <p:nvPr/>
        </p:nvSpPr>
        <p:spPr>
          <a:xfrm>
            <a:off x="1524000" y="1297156"/>
            <a:ext cx="14097000" cy="243656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1810"/>
              </a:lnSpc>
              <a:spcBef>
                <a:spcPts val="100"/>
              </a:spcBef>
            </a:pPr>
            <a:r>
              <a:rPr lang="ru-RU" sz="28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МЕРЫ ПОДДЕРЖКИ – региональная ФИНАНСОВАЯ</a:t>
            </a:r>
            <a:endParaRPr sz="2800" dirty="0">
              <a:latin typeface="Golos Text" pitchFamily="34" charset="-52"/>
              <a:cs typeface="Golos Text" pitchFamily="34" charset="-52"/>
            </a:endParaRPr>
          </a:p>
        </p:txBody>
      </p:sp>
      <p:sp>
        <p:nvSpPr>
          <p:cNvPr id="15" name="Прямоугольник 14"/>
          <p:cNvSpPr/>
          <p:nvPr/>
        </p:nvSpPr>
        <p:spPr>
          <a:xfrm>
            <a:off x="7670736" y="1790700"/>
            <a:ext cx="9474264" cy="781752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400" b="1" u="sng" dirty="0" smtClean="0"/>
              <a:t>Условия</a:t>
            </a:r>
          </a:p>
          <a:p>
            <a:endParaRPr lang="ru-RU" sz="2400" b="1" dirty="0" smtClean="0"/>
          </a:p>
          <a:p>
            <a:r>
              <a:rPr lang="ru-RU" sz="2400" dirty="0" smtClean="0"/>
              <a:t>Отсутствие </a:t>
            </a:r>
            <a:r>
              <a:rPr lang="ru-RU" sz="2400" dirty="0"/>
              <a:t>неисполненной обязанности по уплате налогов, сборов, пеней, </a:t>
            </a:r>
            <a:r>
              <a:rPr lang="ru-RU" sz="2400" dirty="0" smtClean="0"/>
              <a:t>штрафов  (не более 3000 рублей)</a:t>
            </a:r>
          </a:p>
          <a:p>
            <a:endParaRPr lang="ru-RU" sz="1600" dirty="0"/>
          </a:p>
          <a:p>
            <a:r>
              <a:rPr lang="ru-RU" sz="2400" dirty="0" smtClean="0"/>
              <a:t>Обучение в центре «Мой бизнес»</a:t>
            </a:r>
          </a:p>
          <a:p>
            <a:endParaRPr lang="ru-RU" sz="1400" dirty="0" smtClean="0"/>
          </a:p>
          <a:p>
            <a:r>
              <a:rPr lang="ru-RU" sz="2400" strike="sngStrike" dirty="0" smtClean="0"/>
              <a:t>Отсутствие убытков</a:t>
            </a:r>
          </a:p>
          <a:p>
            <a:r>
              <a:rPr lang="ru-RU" sz="2400" strike="sngStrike" dirty="0" smtClean="0"/>
              <a:t>Наличие расчетного счета</a:t>
            </a:r>
          </a:p>
          <a:p>
            <a:endParaRPr lang="ru-RU" sz="1600" strike="sngStrike" dirty="0"/>
          </a:p>
          <a:p>
            <a:r>
              <a:rPr lang="ru-RU" sz="2400" dirty="0" smtClean="0">
                <a:solidFill>
                  <a:schemeClr val="accent1"/>
                </a:solidFill>
              </a:rPr>
              <a:t>Наличие средств для </a:t>
            </a:r>
            <a:r>
              <a:rPr lang="ru-RU" sz="2400" dirty="0" err="1" smtClean="0">
                <a:solidFill>
                  <a:schemeClr val="accent1"/>
                </a:solidFill>
              </a:rPr>
              <a:t>софинансирования</a:t>
            </a:r>
            <a:endParaRPr lang="ru-RU" sz="2400" dirty="0" smtClean="0">
              <a:solidFill>
                <a:schemeClr val="accent1"/>
              </a:solidFill>
            </a:endParaRPr>
          </a:p>
          <a:p>
            <a:endParaRPr lang="ru-RU" sz="1600" b="1" u="sng" dirty="0"/>
          </a:p>
          <a:p>
            <a:r>
              <a:rPr lang="ru-RU" sz="2400" b="1" u="sng" dirty="0" smtClean="0"/>
              <a:t>Размер</a:t>
            </a:r>
            <a:endParaRPr lang="ru-RU" sz="2400" b="1" u="sng" dirty="0"/>
          </a:p>
          <a:p>
            <a:endParaRPr lang="ru-RU" sz="1600" b="1" dirty="0"/>
          </a:p>
          <a:p>
            <a:r>
              <a:rPr lang="ru-RU" sz="2400" dirty="0" smtClean="0"/>
              <a:t>От 100 000 рублей до 500 000 рублей + </a:t>
            </a:r>
            <a:r>
              <a:rPr lang="ru-RU" sz="2400" dirty="0" err="1" smtClean="0"/>
              <a:t>софинансирование</a:t>
            </a:r>
            <a:r>
              <a:rPr lang="ru-RU" sz="2400" dirty="0" smtClean="0"/>
              <a:t> 25%</a:t>
            </a:r>
            <a:endParaRPr lang="ru-RU" sz="2400" b="1" u="sng" dirty="0"/>
          </a:p>
          <a:p>
            <a:endParaRPr lang="ru-RU" sz="1400" b="1" u="sng" dirty="0"/>
          </a:p>
          <a:p>
            <a:r>
              <a:rPr lang="ru-RU" sz="2400" b="1" u="sng" dirty="0" smtClean="0"/>
              <a:t>Направления расходования:</a:t>
            </a:r>
            <a:endParaRPr lang="ru-RU" sz="2400" b="1" u="sng" dirty="0"/>
          </a:p>
          <a:p>
            <a:r>
              <a:rPr lang="ru-RU" sz="2400" dirty="0" smtClean="0"/>
              <a:t>Аренда</a:t>
            </a:r>
            <a:endParaRPr lang="ru-RU" sz="2400" dirty="0"/>
          </a:p>
          <a:p>
            <a:r>
              <a:rPr lang="ru-RU" sz="2400" dirty="0"/>
              <a:t>Ремонт, приобретение строительных материалов,</a:t>
            </a:r>
          </a:p>
          <a:p>
            <a:r>
              <a:rPr lang="ru-RU" sz="2400" dirty="0"/>
              <a:t>Приобретение основных средств</a:t>
            </a:r>
          </a:p>
          <a:p>
            <a:r>
              <a:rPr lang="ru-RU" sz="2400" dirty="0"/>
              <a:t>Технологическое присоединение </a:t>
            </a:r>
          </a:p>
          <a:p>
            <a:r>
              <a:rPr lang="ru-RU" sz="2400" dirty="0"/>
              <a:t>Оплата коммунальных услуг</a:t>
            </a:r>
          </a:p>
          <a:p>
            <a:endParaRPr lang="ru-RU" sz="2000" dirty="0"/>
          </a:p>
        </p:txBody>
      </p:sp>
    </p:spTree>
    <p:extLst>
      <p:ext uri="{BB962C8B-B14F-4D97-AF65-F5344CB8AC3E}">
        <p14:creationId xmlns:p14="http://schemas.microsoft.com/office/powerpoint/2010/main" val="359623889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15.02 (2)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18288000" cy="10287000"/>
          </a:xfrm>
          <a:prstGeom prst="rect">
            <a:avLst/>
          </a:prstGeom>
        </p:spPr>
      </p:pic>
      <p:sp>
        <p:nvSpPr>
          <p:cNvPr id="6" name="object 4"/>
          <p:cNvSpPr txBox="1"/>
          <p:nvPr/>
        </p:nvSpPr>
        <p:spPr>
          <a:xfrm>
            <a:off x="17490633" y="9456866"/>
            <a:ext cx="578485" cy="5435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ru-RU" sz="3400" b="1" spc="-70" dirty="0" smtClean="0">
                <a:latin typeface="Golos Text" pitchFamily="34" charset="-52"/>
                <a:cs typeface="Golos Text" pitchFamily="34" charset="-52"/>
              </a:rPr>
              <a:t>02</a:t>
            </a:r>
            <a:endParaRPr sz="3400" dirty="0">
              <a:latin typeface="Golos Text" pitchFamily="34" charset="-52"/>
              <a:cs typeface="Golos Text" pitchFamily="34" charset="-52"/>
            </a:endParaRPr>
          </a:p>
        </p:txBody>
      </p:sp>
      <p:cxnSp>
        <p:nvCxnSpPr>
          <p:cNvPr id="7" name="Прямая соединительная линия 6"/>
          <p:cNvCxnSpPr/>
          <p:nvPr/>
        </p:nvCxnSpPr>
        <p:spPr>
          <a:xfrm>
            <a:off x="0" y="9525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8" name="Прямая соединительная линия 7"/>
          <p:cNvCxnSpPr/>
          <p:nvPr/>
        </p:nvCxnSpPr>
        <p:spPr>
          <a:xfrm>
            <a:off x="0" y="17907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>
            <a:off x="0" y="92583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0" name="Прямая соединительная линия 9"/>
          <p:cNvCxnSpPr/>
          <p:nvPr/>
        </p:nvCxnSpPr>
        <p:spPr>
          <a:xfrm>
            <a:off x="172974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1" name="Прямая соединительная линия 10"/>
          <p:cNvCxnSpPr/>
          <p:nvPr/>
        </p:nvCxnSpPr>
        <p:spPr>
          <a:xfrm>
            <a:off x="10668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pic>
        <p:nvPicPr>
          <p:cNvPr id="16" name="Рисунок 15" descr="minpromtorg-2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52400" y="1181100"/>
            <a:ext cx="685800" cy="404287"/>
          </a:xfrm>
          <a:prstGeom prst="rect">
            <a:avLst/>
          </a:prstGeom>
        </p:spPr>
      </p:pic>
      <p:sp>
        <p:nvSpPr>
          <p:cNvPr id="18" name="object 3"/>
          <p:cNvSpPr txBox="1"/>
          <p:nvPr/>
        </p:nvSpPr>
        <p:spPr>
          <a:xfrm>
            <a:off x="1524000" y="1297156"/>
            <a:ext cx="15580168" cy="243656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1810"/>
              </a:lnSpc>
              <a:spcBef>
                <a:spcPts val="100"/>
              </a:spcBef>
            </a:pPr>
            <a:r>
              <a:rPr lang="ru-RU" sz="28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МЕРЫ ПОДДЕРЖКИ – региональная ИНФОРМАЦИОННАЯ, КОНСУЛЬТАЦИОННАЯ</a:t>
            </a:r>
            <a:endParaRPr sz="2800" dirty="0">
              <a:latin typeface="Golos Text" pitchFamily="34" charset="-52"/>
              <a:cs typeface="Golos Text" pitchFamily="34" charset="-52"/>
            </a:endParaRPr>
          </a:p>
        </p:txBody>
      </p:sp>
      <p:pic>
        <p:nvPicPr>
          <p:cNvPr id="17" name="object 3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9906000" y="2379010"/>
            <a:ext cx="8163118" cy="6193489"/>
          </a:xfrm>
          <a:prstGeom prst="rect">
            <a:avLst/>
          </a:prstGeom>
        </p:spPr>
      </p:pic>
      <p:pic>
        <p:nvPicPr>
          <p:cNvPr id="20" name="Рисунок 1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17469" y="2449288"/>
            <a:ext cx="8017740" cy="2084612"/>
          </a:xfrm>
          <a:prstGeom prst="rect">
            <a:avLst/>
          </a:prstGeom>
        </p:spPr>
      </p:pic>
      <p:sp>
        <p:nvSpPr>
          <p:cNvPr id="2" name="Прямоугольник 1"/>
          <p:cNvSpPr/>
          <p:nvPr/>
        </p:nvSpPr>
        <p:spPr>
          <a:xfrm>
            <a:off x="1676400" y="5219701"/>
            <a:ext cx="9144000" cy="1569660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ru-RU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8 800 600 34 07, </a:t>
            </a:r>
          </a:p>
          <a:p>
            <a:r>
              <a:rPr lang="ru-RU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г. Новосибирск, ул. </a:t>
            </a:r>
            <a:r>
              <a:rPr lang="ru-RU" sz="32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Сибревкома</a:t>
            </a:r>
            <a:r>
              <a:rPr lang="ru-RU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ru-RU" sz="32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9</a:t>
            </a:r>
          </a:p>
          <a:p>
            <a:r>
              <a:rPr lang="en-US" sz="32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  <a:hlinkClick r:id="rId6"/>
              </a:rPr>
              <a:t>www.mbnso.ru</a:t>
            </a:r>
            <a:r>
              <a:rPr lang="en-US" sz="32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sz="32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852445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15.02 (2)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18288000" cy="10287000"/>
          </a:xfrm>
          <a:prstGeom prst="rect">
            <a:avLst/>
          </a:prstGeom>
        </p:spPr>
      </p:pic>
      <p:sp>
        <p:nvSpPr>
          <p:cNvPr id="6" name="object 4"/>
          <p:cNvSpPr txBox="1"/>
          <p:nvPr/>
        </p:nvSpPr>
        <p:spPr>
          <a:xfrm>
            <a:off x="17490633" y="9456866"/>
            <a:ext cx="578485" cy="5435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ru-RU" sz="3400" b="1" spc="-70" dirty="0" smtClean="0">
                <a:latin typeface="Golos Text" pitchFamily="34" charset="-52"/>
                <a:cs typeface="Golos Text" pitchFamily="34" charset="-52"/>
              </a:rPr>
              <a:t>02</a:t>
            </a:r>
            <a:endParaRPr sz="3400" dirty="0">
              <a:latin typeface="Golos Text" pitchFamily="34" charset="-52"/>
              <a:cs typeface="Golos Text" pitchFamily="34" charset="-52"/>
            </a:endParaRPr>
          </a:p>
        </p:txBody>
      </p:sp>
      <p:cxnSp>
        <p:nvCxnSpPr>
          <p:cNvPr id="7" name="Прямая соединительная линия 6"/>
          <p:cNvCxnSpPr/>
          <p:nvPr/>
        </p:nvCxnSpPr>
        <p:spPr>
          <a:xfrm>
            <a:off x="0" y="9525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8" name="Прямая соединительная линия 7"/>
          <p:cNvCxnSpPr/>
          <p:nvPr/>
        </p:nvCxnSpPr>
        <p:spPr>
          <a:xfrm>
            <a:off x="0" y="17907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>
            <a:off x="0" y="92583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0" name="Прямая соединительная линия 9"/>
          <p:cNvCxnSpPr/>
          <p:nvPr/>
        </p:nvCxnSpPr>
        <p:spPr>
          <a:xfrm>
            <a:off x="172974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1" name="Прямая соединительная линия 10"/>
          <p:cNvCxnSpPr/>
          <p:nvPr/>
        </p:nvCxnSpPr>
        <p:spPr>
          <a:xfrm>
            <a:off x="10668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pic>
        <p:nvPicPr>
          <p:cNvPr id="16" name="Рисунок 15" descr="minpromtorg-2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52400" y="1181100"/>
            <a:ext cx="685800" cy="404287"/>
          </a:xfrm>
          <a:prstGeom prst="rect">
            <a:avLst/>
          </a:prstGeom>
        </p:spPr>
      </p:pic>
      <p:sp>
        <p:nvSpPr>
          <p:cNvPr id="18" name="object 3"/>
          <p:cNvSpPr txBox="1"/>
          <p:nvPr/>
        </p:nvSpPr>
        <p:spPr>
          <a:xfrm>
            <a:off x="1524000" y="1297156"/>
            <a:ext cx="15580168" cy="267702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1810"/>
              </a:lnSpc>
              <a:spcBef>
                <a:spcPts val="100"/>
              </a:spcBef>
            </a:pPr>
            <a:r>
              <a:rPr lang="ru-RU" sz="28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МЕРЫ ПОДДЕРЖКИ – региональная и муниципальная ИМУЩЕСТВЕННАЯ</a:t>
            </a:r>
            <a:endParaRPr sz="2800" dirty="0">
              <a:latin typeface="Golos Text" pitchFamily="34" charset="-52"/>
              <a:cs typeface="Golos Text" pitchFamily="34" charset="-52"/>
            </a:endParaRPr>
          </a:p>
        </p:txBody>
      </p:sp>
      <p:sp>
        <p:nvSpPr>
          <p:cNvPr id="2" name="Прямоугольник 1"/>
          <p:cNvSpPr/>
          <p:nvPr/>
        </p:nvSpPr>
        <p:spPr>
          <a:xfrm>
            <a:off x="1872343" y="2271845"/>
            <a:ext cx="6400800" cy="452431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spcAft>
                <a:spcPts val="0"/>
              </a:spcAft>
            </a:pPr>
            <a:r>
              <a:rPr lang="ru-RU" sz="2400" dirty="0">
                <a:solidFill>
                  <a:schemeClr val="tx2">
                    <a:lumMod val="75000"/>
                  </a:schemeClr>
                </a:solidFill>
                <a:latin typeface="Calibri" panose="020F0502020204030204" pitchFamily="34" charset="0"/>
                <a:ea typeface="Calibri" panose="020F0502020204030204" pitchFamily="34" charset="0"/>
              </a:rPr>
              <a:t>Государственное имущество </a:t>
            </a:r>
          </a:p>
          <a:p>
            <a:pPr>
              <a:spcAft>
                <a:spcPts val="0"/>
              </a:spcAft>
            </a:pPr>
            <a:r>
              <a:rPr lang="ru-RU" sz="2400" dirty="0">
                <a:solidFill>
                  <a:schemeClr val="tx2">
                    <a:lumMod val="75000"/>
                  </a:schemeClr>
                </a:solidFill>
                <a:latin typeface="Calibri" panose="020F0502020204030204" pitchFamily="34" charset="0"/>
                <a:ea typeface="Calibri" panose="020F0502020204030204" pitchFamily="34" charset="0"/>
              </a:rPr>
              <a:t>Новосибирской области</a:t>
            </a:r>
          </a:p>
          <a:p>
            <a:pPr>
              <a:spcAft>
                <a:spcPts val="0"/>
              </a:spcAft>
            </a:pPr>
            <a:r>
              <a:rPr lang="en-US" sz="2400" dirty="0">
                <a:latin typeface="Calibri" panose="020F0502020204030204" pitchFamily="34" charset="0"/>
                <a:ea typeface="Calibri" panose="020F0502020204030204" pitchFamily="34" charset="0"/>
                <a:hlinkClick r:id="rId4"/>
              </a:rPr>
              <a:t>http://www.nso.ru/page/41609</a:t>
            </a:r>
            <a:r>
              <a:rPr lang="ru-RU" sz="2400" dirty="0">
                <a:latin typeface="Calibri" panose="020F0502020204030204" pitchFamily="34" charset="0"/>
                <a:ea typeface="Calibri" panose="020F0502020204030204" pitchFamily="34" charset="0"/>
              </a:rPr>
              <a:t>  </a:t>
            </a:r>
            <a:endParaRPr lang="en-US" sz="2400" dirty="0">
              <a:latin typeface="Calibri" panose="020F0502020204030204" pitchFamily="34" charset="0"/>
              <a:ea typeface="Calibri" panose="020F0502020204030204" pitchFamily="34" charset="0"/>
            </a:endParaRPr>
          </a:p>
          <a:p>
            <a:pPr>
              <a:spcAft>
                <a:spcPts val="0"/>
              </a:spcAft>
            </a:pPr>
            <a:endParaRPr lang="en-US" sz="2400" dirty="0" smtClean="0">
              <a:latin typeface="Calibri" panose="020F0502020204030204" pitchFamily="34" charset="0"/>
              <a:ea typeface="Calibri" panose="020F0502020204030204" pitchFamily="34" charset="0"/>
            </a:endParaRPr>
          </a:p>
          <a:p>
            <a:pPr>
              <a:spcAft>
                <a:spcPts val="0"/>
              </a:spcAft>
            </a:pPr>
            <a:endParaRPr lang="en-US" sz="2400" dirty="0">
              <a:latin typeface="Calibri" panose="020F0502020204030204" pitchFamily="34" charset="0"/>
              <a:ea typeface="Calibri" panose="020F0502020204030204" pitchFamily="34" charset="0"/>
            </a:endParaRPr>
          </a:p>
          <a:p>
            <a:pPr>
              <a:spcAft>
                <a:spcPts val="0"/>
              </a:spcAft>
            </a:pPr>
            <a:r>
              <a:rPr lang="ru-RU" sz="2400" smtClean="0">
                <a:latin typeface="Calibri" panose="020F0502020204030204" pitchFamily="34" charset="0"/>
                <a:ea typeface="Calibri" panose="020F0502020204030204" pitchFamily="34" charset="0"/>
              </a:rPr>
              <a:t>Тогучинский</a:t>
            </a:r>
            <a:r>
              <a:rPr lang="ru-RU" sz="2400" dirty="0" smtClean="0">
                <a:latin typeface="Calibri" panose="020F0502020204030204" pitchFamily="34" charset="0"/>
                <a:ea typeface="Calibri" panose="020F0502020204030204" pitchFamily="34" charset="0"/>
              </a:rPr>
              <a:t> </a:t>
            </a:r>
            <a:r>
              <a:rPr lang="ru-RU" sz="2400" dirty="0" smtClean="0">
                <a:latin typeface="Calibri" panose="020F0502020204030204" pitchFamily="34" charset="0"/>
                <a:ea typeface="Calibri" panose="020F0502020204030204" pitchFamily="34" charset="0"/>
              </a:rPr>
              <a:t>район</a:t>
            </a:r>
            <a:endParaRPr lang="ru-RU" sz="2400" dirty="0">
              <a:latin typeface="Calibri" panose="020F0502020204030204" pitchFamily="34" charset="0"/>
              <a:ea typeface="Calibri" panose="020F0502020204030204" pitchFamily="34" charset="0"/>
            </a:endParaRPr>
          </a:p>
          <a:p>
            <a:pPr>
              <a:spcAft>
                <a:spcPts val="0"/>
              </a:spcAft>
            </a:pPr>
            <a:r>
              <a:rPr lang="en-US" sz="2400" u="sng" dirty="0">
                <a:solidFill>
                  <a:srgbClr val="0000FF"/>
                </a:solidFill>
                <a:latin typeface="Calibri" panose="020F0502020204030204" pitchFamily="34" charset="0"/>
                <a:ea typeface="Calibri" panose="020F0502020204030204" pitchFamily="34" charset="0"/>
              </a:rPr>
              <a:t>https://toguchin.nso.ru/page/6463</a:t>
            </a:r>
            <a:r>
              <a:rPr lang="ru-RU" sz="2400" dirty="0">
                <a:latin typeface="Calibri" panose="020F0502020204030204" pitchFamily="34" charset="0"/>
                <a:ea typeface="Calibri" panose="020F0502020204030204" pitchFamily="34" charset="0"/>
              </a:rPr>
              <a:t> </a:t>
            </a:r>
          </a:p>
          <a:p>
            <a:pPr>
              <a:spcAft>
                <a:spcPts val="0"/>
              </a:spcAft>
            </a:pPr>
            <a:endParaRPr lang="ru-RU" sz="2400" u="sng" dirty="0" smtClean="0">
              <a:solidFill>
                <a:srgbClr val="0000FF"/>
              </a:solidFill>
              <a:latin typeface="Calibri" panose="020F0502020204030204" pitchFamily="34" charset="0"/>
              <a:ea typeface="Calibri" panose="020F0502020204030204" pitchFamily="34" charset="0"/>
            </a:endParaRPr>
          </a:p>
          <a:p>
            <a:r>
              <a:rPr lang="ru-RU" dirty="0" smtClean="0">
                <a:hlinkClick r:id="rId5"/>
              </a:rPr>
              <a:t>Главная</a:t>
            </a:r>
            <a:endParaRPr lang="ru-RU" dirty="0"/>
          </a:p>
          <a:p>
            <a:r>
              <a:rPr lang="ru-RU" dirty="0"/>
              <a:t> </a:t>
            </a:r>
            <a:r>
              <a:rPr lang="ru-RU" dirty="0">
                <a:hlinkClick r:id="rId6"/>
              </a:rPr>
              <a:t>Деятельность</a:t>
            </a:r>
            <a:endParaRPr lang="ru-RU" dirty="0"/>
          </a:p>
          <a:p>
            <a:r>
              <a:rPr lang="ru-RU" dirty="0"/>
              <a:t> </a:t>
            </a:r>
            <a:r>
              <a:rPr lang="ru-RU" dirty="0">
                <a:hlinkClick r:id="rId7"/>
              </a:rPr>
              <a:t>Имущественная поддержка субъектов МСП</a:t>
            </a:r>
            <a:endParaRPr lang="ru-RU" dirty="0"/>
          </a:p>
          <a:p>
            <a:r>
              <a:rPr lang="ru-RU" dirty="0"/>
              <a:t> </a:t>
            </a:r>
            <a:r>
              <a:rPr lang="ru-RU" dirty="0">
                <a:hlinkClick r:id="rId8"/>
              </a:rPr>
              <a:t>Имущество для бизнеса</a:t>
            </a:r>
            <a:endParaRPr lang="ru-RU" dirty="0"/>
          </a:p>
          <a:p>
            <a:pPr>
              <a:spcAft>
                <a:spcPts val="0"/>
              </a:spcAft>
            </a:pPr>
            <a:endParaRPr lang="ru-RU" sz="2400" dirty="0">
              <a:latin typeface="Calibri" panose="020F0502020204030204" pitchFamily="34" charset="0"/>
              <a:ea typeface="Calibri" panose="020F0502020204030204" pitchFamily="34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1872343" y="6248681"/>
            <a:ext cx="4105419" cy="120032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endParaRPr lang="en-US" sz="3600" b="1" u="sng" dirty="0" smtClean="0">
              <a:solidFill>
                <a:srgbClr val="FF0000"/>
              </a:solidFill>
            </a:endParaRPr>
          </a:p>
          <a:p>
            <a:r>
              <a:rPr lang="en-US" sz="3600" b="1" u="sng" dirty="0" smtClean="0">
                <a:solidFill>
                  <a:srgbClr val="FF0000"/>
                </a:solidFill>
              </a:rPr>
              <a:t>https</a:t>
            </a:r>
            <a:r>
              <a:rPr lang="en-US" sz="3600" b="1" u="sng" dirty="0">
                <a:solidFill>
                  <a:srgbClr val="FF0000"/>
                </a:solidFill>
              </a:rPr>
              <a:t>://torgi.gov.ru/</a:t>
            </a:r>
            <a:endParaRPr lang="ru-RU" sz="3600" b="1" u="sng" dirty="0">
              <a:solidFill>
                <a:srgbClr val="FF0000"/>
              </a:solidFill>
            </a:endParaRPr>
          </a:p>
        </p:txBody>
      </p:sp>
      <p:pic>
        <p:nvPicPr>
          <p:cNvPr id="15" name="Рисунок 14"/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7131985" y="3592966"/>
            <a:ext cx="9963474" cy="5229848"/>
          </a:xfrm>
          <a:prstGeom prst="rect">
            <a:avLst/>
          </a:prstGeom>
        </p:spPr>
      </p:pic>
      <p:sp>
        <p:nvSpPr>
          <p:cNvPr id="21" name="Прямоугольник 20"/>
          <p:cNvSpPr/>
          <p:nvPr/>
        </p:nvSpPr>
        <p:spPr>
          <a:xfrm>
            <a:off x="7315200" y="2054982"/>
            <a:ext cx="10515600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u="sng" dirty="0" smtClean="0">
                <a:solidFill>
                  <a:srgbClr val="FF0000"/>
                </a:solidFill>
                <a:hlinkClick r:id="rId10"/>
              </a:rPr>
              <a:t>www.mbnso.ru</a:t>
            </a:r>
            <a:r>
              <a:rPr lang="en-US" sz="2400" u="sng" dirty="0" smtClean="0">
                <a:solidFill>
                  <a:srgbClr val="FF0000"/>
                </a:solidFill>
              </a:rPr>
              <a:t> </a:t>
            </a:r>
            <a:r>
              <a:rPr lang="en-US" sz="2400" dirty="0" smtClean="0"/>
              <a:t>/</a:t>
            </a:r>
            <a:r>
              <a:rPr lang="ru-RU" sz="2400" dirty="0" smtClean="0"/>
              <a:t>Услуги/ Имущество/ перечень государственного имущества</a:t>
            </a:r>
          </a:p>
          <a:p>
            <a:r>
              <a:rPr lang="en-US" sz="2400" u="sng" dirty="0" smtClean="0">
                <a:solidFill>
                  <a:srgbClr val="FF0000"/>
                </a:solidFill>
              </a:rPr>
              <a:t>https</a:t>
            </a:r>
            <a:r>
              <a:rPr lang="en-US" sz="2400" u="sng" dirty="0">
                <a:solidFill>
                  <a:srgbClr val="FF0000"/>
                </a:solidFill>
              </a:rPr>
              <a:t>://map.mbnso.ru/</a:t>
            </a:r>
            <a:endParaRPr lang="ru-RU" sz="2400" u="sng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2094259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15.02 (2)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-218882" y="1739108"/>
            <a:ext cx="18288000" cy="10287000"/>
          </a:xfrm>
          <a:prstGeom prst="rect">
            <a:avLst/>
          </a:prstGeom>
        </p:spPr>
      </p:pic>
      <p:sp>
        <p:nvSpPr>
          <p:cNvPr id="5" name="object 3"/>
          <p:cNvSpPr txBox="1"/>
          <p:nvPr/>
        </p:nvSpPr>
        <p:spPr>
          <a:xfrm>
            <a:off x="1524000" y="1297156"/>
            <a:ext cx="11125200" cy="243656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ts val="1810"/>
              </a:lnSpc>
              <a:spcBef>
                <a:spcPts val="100"/>
              </a:spcBef>
            </a:pPr>
            <a:r>
              <a:rPr lang="ru-RU" sz="2800" b="1" dirty="0" smtClean="0">
                <a:solidFill>
                  <a:srgbClr val="3C3C3C"/>
                </a:solidFill>
                <a:latin typeface="Golos Text" pitchFamily="34" charset="-52"/>
                <a:cs typeface="Golos Text" pitchFamily="34" charset="-52"/>
              </a:rPr>
              <a:t>МОРАТОРИЙ НА ПРОВЕДЕНИЕ ПРОВЕРОК</a:t>
            </a:r>
            <a:endParaRPr lang="ru-RU" sz="2800" dirty="0">
              <a:latin typeface="Golos Text" pitchFamily="34" charset="-52"/>
              <a:cs typeface="Golos Text" pitchFamily="34" charset="-52"/>
            </a:endParaRPr>
          </a:p>
        </p:txBody>
      </p:sp>
      <p:sp>
        <p:nvSpPr>
          <p:cNvPr id="6" name="object 4"/>
          <p:cNvSpPr txBox="1"/>
          <p:nvPr/>
        </p:nvSpPr>
        <p:spPr>
          <a:xfrm>
            <a:off x="17490633" y="9456866"/>
            <a:ext cx="578485" cy="5435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ru-RU" sz="3400" b="1" spc="-70" dirty="0" smtClean="0">
                <a:latin typeface="Golos Text" pitchFamily="34" charset="-52"/>
                <a:cs typeface="Golos Text" pitchFamily="34" charset="-52"/>
              </a:rPr>
              <a:t>02</a:t>
            </a:r>
            <a:endParaRPr sz="3400" dirty="0">
              <a:latin typeface="Golos Text" pitchFamily="34" charset="-52"/>
              <a:cs typeface="Golos Text" pitchFamily="34" charset="-52"/>
            </a:endParaRPr>
          </a:p>
        </p:txBody>
      </p:sp>
      <p:cxnSp>
        <p:nvCxnSpPr>
          <p:cNvPr id="7" name="Прямая соединительная линия 6"/>
          <p:cNvCxnSpPr/>
          <p:nvPr/>
        </p:nvCxnSpPr>
        <p:spPr>
          <a:xfrm>
            <a:off x="0" y="9525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8" name="Прямая соединительная линия 7"/>
          <p:cNvCxnSpPr/>
          <p:nvPr/>
        </p:nvCxnSpPr>
        <p:spPr>
          <a:xfrm>
            <a:off x="0" y="17907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>
            <a:off x="0" y="92583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0" name="Прямая соединительная линия 9"/>
          <p:cNvCxnSpPr/>
          <p:nvPr/>
        </p:nvCxnSpPr>
        <p:spPr>
          <a:xfrm>
            <a:off x="172974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1" name="Прямая соединительная линия 10"/>
          <p:cNvCxnSpPr/>
          <p:nvPr/>
        </p:nvCxnSpPr>
        <p:spPr>
          <a:xfrm>
            <a:off x="10668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pic>
        <p:nvPicPr>
          <p:cNvPr id="16" name="Рисунок 15" descr="minpromtorg-2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52400" y="1181100"/>
            <a:ext cx="685800" cy="404287"/>
          </a:xfrm>
          <a:prstGeom prst="rect">
            <a:avLst/>
          </a:prstGeom>
        </p:spPr>
      </p:pic>
      <p:sp>
        <p:nvSpPr>
          <p:cNvPr id="12" name="TextBox 11"/>
          <p:cNvSpPr txBox="1"/>
          <p:nvPr/>
        </p:nvSpPr>
        <p:spPr>
          <a:xfrm>
            <a:off x="1676400" y="2379011"/>
            <a:ext cx="2819400" cy="24541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>
              <a:lnSpc>
                <a:spcPct val="130000"/>
              </a:lnSpc>
            </a:pPr>
            <a:r>
              <a:rPr lang="ru-RU" sz="2400" b="1" dirty="0" smtClean="0">
                <a:solidFill>
                  <a:schemeClr val="accent2">
                    <a:lumMod val="50000"/>
                  </a:schemeClr>
                </a:solidFill>
              </a:rPr>
              <a:t>обжалование </a:t>
            </a:r>
            <a:r>
              <a:rPr lang="ru-RU" sz="2400" b="1" dirty="0">
                <a:solidFill>
                  <a:schemeClr val="accent2">
                    <a:lumMod val="50000"/>
                  </a:schemeClr>
                </a:solidFill>
              </a:rPr>
              <a:t>нарушений моратория</a:t>
            </a:r>
          </a:p>
          <a:p>
            <a:pPr algn="r">
              <a:lnSpc>
                <a:spcPct val="130000"/>
              </a:lnSpc>
            </a:pPr>
            <a:r>
              <a:rPr lang="ru-RU" sz="2400" b="1" dirty="0" smtClean="0">
                <a:solidFill>
                  <a:schemeClr val="accent2">
                    <a:lumMod val="50000"/>
                  </a:schemeClr>
                </a:solidFill>
              </a:rPr>
              <a:t>контрольным органом</a:t>
            </a:r>
            <a:endParaRPr lang="ru-RU" sz="2400" b="1" dirty="0">
              <a:solidFill>
                <a:schemeClr val="accent2">
                  <a:lumMod val="50000"/>
                </a:schemeClr>
              </a:solidFill>
            </a:endParaRPr>
          </a:p>
        </p:txBody>
      </p:sp>
      <p:sp>
        <p:nvSpPr>
          <p:cNvPr id="13" name="Прямоугольник 12"/>
          <p:cNvSpPr/>
          <p:nvPr/>
        </p:nvSpPr>
        <p:spPr>
          <a:xfrm>
            <a:off x="7543800" y="2327039"/>
            <a:ext cx="8102885" cy="255454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000" dirty="0" smtClean="0"/>
              <a:t>направления </a:t>
            </a:r>
            <a:r>
              <a:rPr lang="ru-RU" sz="2000" dirty="0"/>
              <a:t>жалобы на специальный адрес эл. почты Министерства экономического развития России (</a:t>
            </a:r>
            <a:r>
              <a:rPr lang="ru-RU" sz="2000" dirty="0" smtClean="0">
                <a:hlinkClick r:id="rId4"/>
              </a:rPr>
              <a:t>proverki.net@economy.gov.ru</a:t>
            </a:r>
            <a:r>
              <a:rPr lang="ru-RU" sz="2000" dirty="0" smtClean="0"/>
              <a:t> )</a:t>
            </a:r>
            <a:endParaRPr lang="ru-RU" sz="2000" dirty="0"/>
          </a:p>
          <a:p>
            <a:endParaRPr lang="ru-RU" sz="2000" dirty="0" smtClean="0"/>
          </a:p>
          <a:p>
            <a:r>
              <a:rPr lang="ru-RU" sz="2000" dirty="0" smtClean="0"/>
              <a:t>направления </a:t>
            </a:r>
            <a:r>
              <a:rPr lang="ru-RU" sz="2000" dirty="0"/>
              <a:t>жалобы на адрес эл. почты министерства экономического развития Новосибирской области (</a:t>
            </a:r>
            <a:r>
              <a:rPr lang="ru-RU" sz="2000" dirty="0">
                <a:hlinkClick r:id="rId5"/>
              </a:rPr>
              <a:t>mineconom@nso.ru</a:t>
            </a:r>
            <a:r>
              <a:rPr lang="ru-RU" sz="2000" dirty="0"/>
              <a:t> </a:t>
            </a:r>
            <a:r>
              <a:rPr lang="ru-RU" sz="2000" dirty="0" smtClean="0"/>
              <a:t>)</a:t>
            </a:r>
            <a:endParaRPr lang="ru-RU" sz="2000" dirty="0"/>
          </a:p>
          <a:p>
            <a:endParaRPr lang="ru-RU" sz="2000" dirty="0"/>
          </a:p>
          <a:p>
            <a:r>
              <a:rPr lang="ru-RU" sz="2000" dirty="0"/>
              <a:t>подачи жалобы через подсистему досудебного обжалования пройдя по ссылке </a:t>
            </a:r>
            <a:r>
              <a:rPr lang="ru-RU" sz="2000" u="sng" dirty="0">
                <a:solidFill>
                  <a:schemeClr val="tx2">
                    <a:lumMod val="75000"/>
                  </a:schemeClr>
                </a:solidFill>
              </a:rPr>
              <a:t>knd.gosuslugi.ru  </a:t>
            </a:r>
          </a:p>
        </p:txBody>
      </p:sp>
      <p:sp>
        <p:nvSpPr>
          <p:cNvPr id="15" name="Прямоугольник 14"/>
          <p:cNvSpPr/>
          <p:nvPr/>
        </p:nvSpPr>
        <p:spPr>
          <a:xfrm>
            <a:off x="1634968" y="5308534"/>
            <a:ext cx="2902264" cy="203132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ru-RU" b="1" dirty="0">
                <a:solidFill>
                  <a:schemeClr val="accent2">
                    <a:lumMod val="50000"/>
                  </a:schemeClr>
                </a:solidFill>
              </a:rPr>
              <a:t>оказание давления со стороны правоохранительных </a:t>
            </a:r>
            <a:r>
              <a:rPr lang="ru-RU" b="1" dirty="0" smtClean="0">
                <a:solidFill>
                  <a:schemeClr val="accent2">
                    <a:lumMod val="50000"/>
                  </a:schemeClr>
                </a:solidFill>
              </a:rPr>
              <a:t>органов</a:t>
            </a:r>
          </a:p>
          <a:p>
            <a:pPr algn="r"/>
            <a:endParaRPr lang="ru-RU" b="1" dirty="0" smtClean="0">
              <a:solidFill>
                <a:schemeClr val="accent2">
                  <a:lumMod val="50000"/>
                </a:schemeClr>
              </a:solidFill>
            </a:endParaRPr>
          </a:p>
          <a:p>
            <a:pPr algn="r"/>
            <a:r>
              <a:rPr lang="ru-RU" b="1" dirty="0" smtClean="0">
                <a:solidFill>
                  <a:schemeClr val="accent2">
                    <a:lumMod val="50000"/>
                  </a:schemeClr>
                </a:solidFill>
              </a:rPr>
              <a:t>административного давления</a:t>
            </a:r>
            <a:endParaRPr lang="ru-RU" b="1" dirty="0">
              <a:solidFill>
                <a:schemeClr val="accent2">
                  <a:lumMod val="50000"/>
                </a:schemeClr>
              </a:solidFill>
            </a:endParaRPr>
          </a:p>
        </p:txBody>
      </p:sp>
      <p:sp>
        <p:nvSpPr>
          <p:cNvPr id="2" name="Прямоугольник 1"/>
          <p:cNvSpPr/>
          <p:nvPr/>
        </p:nvSpPr>
        <p:spPr>
          <a:xfrm>
            <a:off x="7543800" y="5455863"/>
            <a:ext cx="9144000" cy="1938992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ru-RU" sz="2000" dirty="0"/>
              <a:t>Цифровая платформа для работы с обращениями предпринимателей (</a:t>
            </a:r>
            <a:r>
              <a:rPr lang="ru-RU" sz="2000" u="sng" dirty="0" err="1">
                <a:solidFill>
                  <a:schemeClr val="accent1"/>
                </a:solidFill>
              </a:rPr>
              <a:t>забизнес.рф</a:t>
            </a:r>
            <a:r>
              <a:rPr lang="ru-RU" sz="2000" dirty="0"/>
              <a:t> </a:t>
            </a:r>
            <a:r>
              <a:rPr lang="ru-RU" sz="2000" dirty="0" smtClean="0"/>
              <a:t>)</a:t>
            </a:r>
          </a:p>
          <a:p>
            <a:endParaRPr lang="ru-RU" sz="2000" dirty="0"/>
          </a:p>
          <a:p>
            <a:endParaRPr lang="ru-RU" dirty="0"/>
          </a:p>
          <a:p>
            <a:endParaRPr lang="ru-RU" sz="2000" dirty="0"/>
          </a:p>
          <a:p>
            <a:r>
              <a:rPr lang="ru-RU" sz="2000" dirty="0"/>
              <a:t>Уполномоченный по защите прав предпринимателей </a:t>
            </a:r>
            <a:r>
              <a:rPr lang="en-US" sz="2000" dirty="0">
                <a:hlinkClick r:id="rId6"/>
              </a:rPr>
              <a:t>priem@ombudsmanbiz.ru</a:t>
            </a:r>
            <a:r>
              <a:rPr lang="ru-RU" sz="2000" dirty="0"/>
              <a:t>  </a:t>
            </a:r>
          </a:p>
        </p:txBody>
      </p:sp>
      <p:sp>
        <p:nvSpPr>
          <p:cNvPr id="3" name="Прямоугольник 2"/>
          <p:cNvSpPr/>
          <p:nvPr/>
        </p:nvSpPr>
        <p:spPr>
          <a:xfrm>
            <a:off x="1565432" y="7780972"/>
            <a:ext cx="2971800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ru-RU" b="1" dirty="0">
                <a:solidFill>
                  <a:schemeClr val="accent2">
                    <a:lumMod val="50000"/>
                  </a:schemeClr>
                </a:solidFill>
              </a:rPr>
              <a:t>работа по обращениям вместе с Генпрокуратурой, </a:t>
            </a:r>
            <a:r>
              <a:rPr lang="ru-RU" b="1" dirty="0" err="1">
                <a:solidFill>
                  <a:schemeClr val="accent2">
                    <a:lumMod val="50000"/>
                  </a:schemeClr>
                </a:solidFill>
              </a:rPr>
              <a:t>Роспотребнадзором</a:t>
            </a:r>
            <a:r>
              <a:rPr lang="ru-RU" b="1" dirty="0">
                <a:solidFill>
                  <a:schemeClr val="accent2">
                    <a:lumMod val="50000"/>
                  </a:schemeClr>
                </a:solidFill>
              </a:rPr>
              <a:t>, МЧС, </a:t>
            </a:r>
            <a:r>
              <a:rPr lang="ru-RU" b="1" dirty="0" err="1">
                <a:solidFill>
                  <a:schemeClr val="accent2">
                    <a:lumMod val="50000"/>
                  </a:schemeClr>
                </a:solidFill>
              </a:rPr>
              <a:t>Рострудом</a:t>
            </a:r>
            <a:r>
              <a:rPr lang="ru-RU" b="1" dirty="0">
                <a:solidFill>
                  <a:schemeClr val="accent2">
                    <a:lumMod val="50000"/>
                  </a:schemeClr>
                </a:solidFill>
              </a:rPr>
              <a:t> и другими ведомствами</a:t>
            </a:r>
          </a:p>
        </p:txBody>
      </p:sp>
      <p:sp>
        <p:nvSpPr>
          <p:cNvPr id="17" name="Прямоугольник 16"/>
          <p:cNvSpPr/>
          <p:nvPr/>
        </p:nvSpPr>
        <p:spPr>
          <a:xfrm>
            <a:off x="7477801" y="8326921"/>
            <a:ext cx="731039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dirty="0"/>
              <a:t>направление электронного обращения (</a:t>
            </a:r>
            <a:r>
              <a:rPr lang="en-US" dirty="0">
                <a:hlinkClick r:id="rId7"/>
              </a:rPr>
              <a:t>https://corpmsp.ru/</a:t>
            </a:r>
            <a:r>
              <a:rPr lang="ru-RU" dirty="0">
                <a:hlinkClick r:id="rId7"/>
              </a:rPr>
              <a:t>сервис360</a:t>
            </a:r>
            <a:r>
              <a:rPr lang="ru-RU" baseline="30000" dirty="0">
                <a:hlinkClick r:id="rId7"/>
              </a:rPr>
              <a:t>о</a:t>
            </a:r>
            <a:r>
              <a:rPr lang="ru-RU" baseline="30000" dirty="0"/>
              <a:t> </a:t>
            </a:r>
            <a:r>
              <a:rPr lang="ru-RU" dirty="0"/>
              <a:t> )</a:t>
            </a:r>
          </a:p>
        </p:txBody>
      </p:sp>
      <p:sp>
        <p:nvSpPr>
          <p:cNvPr id="18" name="Стрелка вправо 17"/>
          <p:cNvSpPr/>
          <p:nvPr/>
        </p:nvSpPr>
        <p:spPr>
          <a:xfrm>
            <a:off x="4953000" y="3467100"/>
            <a:ext cx="2052000" cy="4572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9" name="Стрелка вправо 18"/>
          <p:cNvSpPr/>
          <p:nvPr/>
        </p:nvSpPr>
        <p:spPr>
          <a:xfrm>
            <a:off x="4953000" y="5600699"/>
            <a:ext cx="2052000" cy="4572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0" name="Стрелка вправо 19"/>
          <p:cNvSpPr/>
          <p:nvPr/>
        </p:nvSpPr>
        <p:spPr>
          <a:xfrm>
            <a:off x="4920344" y="6844506"/>
            <a:ext cx="2052000" cy="4572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1" name="Стрелка вправо 20"/>
          <p:cNvSpPr/>
          <p:nvPr/>
        </p:nvSpPr>
        <p:spPr>
          <a:xfrm>
            <a:off x="4920344" y="8278302"/>
            <a:ext cx="2052000" cy="4572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81102754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15.02 (2)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73467" y="7565"/>
            <a:ext cx="18288000" cy="10287000"/>
          </a:xfrm>
          <a:prstGeom prst="rect">
            <a:avLst/>
          </a:prstGeom>
        </p:spPr>
      </p:pic>
      <p:sp>
        <p:nvSpPr>
          <p:cNvPr id="6" name="object 4"/>
          <p:cNvSpPr txBox="1"/>
          <p:nvPr/>
        </p:nvSpPr>
        <p:spPr>
          <a:xfrm>
            <a:off x="17490633" y="9456866"/>
            <a:ext cx="578485" cy="5435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lang="ru-RU" sz="3400" b="1" spc="-70" dirty="0" smtClean="0">
                <a:latin typeface="Golos Text" pitchFamily="34" charset="-52"/>
                <a:cs typeface="Golos Text" pitchFamily="34" charset="-52"/>
              </a:rPr>
              <a:t>02</a:t>
            </a:r>
            <a:endParaRPr sz="3400" dirty="0">
              <a:latin typeface="Golos Text" pitchFamily="34" charset="-52"/>
              <a:cs typeface="Golos Text" pitchFamily="34" charset="-52"/>
            </a:endParaRPr>
          </a:p>
        </p:txBody>
      </p:sp>
      <p:cxnSp>
        <p:nvCxnSpPr>
          <p:cNvPr id="7" name="Прямая соединительная линия 6"/>
          <p:cNvCxnSpPr/>
          <p:nvPr/>
        </p:nvCxnSpPr>
        <p:spPr>
          <a:xfrm>
            <a:off x="0" y="9525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8" name="Прямая соединительная линия 7"/>
          <p:cNvCxnSpPr/>
          <p:nvPr/>
        </p:nvCxnSpPr>
        <p:spPr>
          <a:xfrm>
            <a:off x="0" y="17907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9" name="Прямая соединительная линия 8"/>
          <p:cNvCxnSpPr/>
          <p:nvPr/>
        </p:nvCxnSpPr>
        <p:spPr>
          <a:xfrm>
            <a:off x="0" y="9258300"/>
            <a:ext cx="18288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0" name="Прямая соединительная линия 9"/>
          <p:cNvCxnSpPr/>
          <p:nvPr/>
        </p:nvCxnSpPr>
        <p:spPr>
          <a:xfrm>
            <a:off x="172974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1" name="Прямая соединительная линия 10"/>
          <p:cNvCxnSpPr/>
          <p:nvPr/>
        </p:nvCxnSpPr>
        <p:spPr>
          <a:xfrm>
            <a:off x="1066800" y="0"/>
            <a:ext cx="0" cy="1028700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pic>
        <p:nvPicPr>
          <p:cNvPr id="16" name="Рисунок 15" descr="minpromtorg-2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152400" y="1181100"/>
            <a:ext cx="685800" cy="404287"/>
          </a:xfrm>
          <a:prstGeom prst="rect">
            <a:avLst/>
          </a:prstGeom>
        </p:spPr>
      </p:pic>
      <p:sp>
        <p:nvSpPr>
          <p:cNvPr id="12" name="Подзаголовок 2">
            <a:extLst>
              <a:ext uri="{FF2B5EF4-FFF2-40B4-BE49-F238E27FC236}">
                <a16:creationId xmlns:a16="http://schemas.microsoft.com/office/drawing/2014/main" id="{4CA1553D-A3ED-9043-8674-8412DDD2DF8F}"/>
              </a:ext>
            </a:extLst>
          </p:cNvPr>
          <p:cNvSpPr txBox="1">
            <a:spLocks/>
          </p:cNvSpPr>
          <p:nvPr/>
        </p:nvSpPr>
        <p:spPr>
          <a:xfrm>
            <a:off x="1524000" y="3219760"/>
            <a:ext cx="7239000" cy="4194807"/>
          </a:xfrm>
          <a:prstGeom prst="rect">
            <a:avLst/>
          </a:prstGeom>
        </p:spPr>
        <p:txBody>
          <a:bodyPr vert="horz" lIns="91440" tIns="45720" rIns="91440" bIns="45720" rtlCol="0">
            <a:normAutofit lnSpcReduction="100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ru-RU" sz="5600" dirty="0"/>
              <a:t>Амосова Анна Николаевна</a:t>
            </a:r>
            <a:r>
              <a:rPr lang="ru-RU" sz="5800" dirty="0"/>
              <a:t>,</a:t>
            </a:r>
          </a:p>
          <a:p>
            <a:pPr marL="0" indent="0" algn="ctr">
              <a:buNone/>
            </a:pPr>
            <a:r>
              <a:rPr lang="ru-RU" sz="2400" dirty="0"/>
              <a:t>заместитель начальника управления –  начальник отдела развития малого и  среднего предпринимательства  управления промышленности и  предпринимательства министерства промышленности, торговли и развития предпринимательства Новосибирской области</a:t>
            </a:r>
          </a:p>
          <a:p>
            <a:pPr marL="0" indent="0" algn="ctr">
              <a:buNone/>
            </a:pPr>
            <a:r>
              <a:rPr lang="ru-RU" sz="4200" dirty="0"/>
              <a:t>(383) 238 61 98  </a:t>
            </a:r>
            <a:r>
              <a:rPr lang="en-US" sz="4200" dirty="0">
                <a:hlinkClick r:id="rId4"/>
              </a:rPr>
              <a:t>aan@nso.ru</a:t>
            </a:r>
            <a:r>
              <a:rPr lang="en-US" sz="4200" dirty="0"/>
              <a:t> </a:t>
            </a:r>
            <a:endParaRPr lang="ru-RU" sz="4200" dirty="0"/>
          </a:p>
          <a:p>
            <a:pPr algn="ctr"/>
            <a:endParaRPr lang="ru-RU" dirty="0"/>
          </a:p>
        </p:txBody>
      </p:sp>
      <p:pic>
        <p:nvPicPr>
          <p:cNvPr id="13" name="Picture 4" descr="http://qrcoder.ru/code/?BEGIN%3AVCARD%0AN%3AAmosova%3BAnna+Nikolaevna%0AORG%3AMinpromtorg+NSO%0ATEL%3A%2B73832386198%0AEMAIL%3Aaan%40nso.ru%0AEND%3AVCARD&amp;4&amp;0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39400" y="3009900"/>
            <a:ext cx="4724398" cy="4724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Прямоугольник 1"/>
          <p:cNvSpPr/>
          <p:nvPr/>
        </p:nvSpPr>
        <p:spPr>
          <a:xfrm>
            <a:off x="1280161" y="1140768"/>
            <a:ext cx="15966634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400" b="1" dirty="0" smtClean="0"/>
              <a:t>министерство </a:t>
            </a:r>
            <a:r>
              <a:rPr lang="ru-RU" sz="2400" b="1" dirty="0"/>
              <a:t>промышленности, торговли и развития предпринимательства Новосибирской области</a:t>
            </a:r>
          </a:p>
        </p:txBody>
      </p:sp>
    </p:spTree>
    <p:extLst>
      <p:ext uri="{BB962C8B-B14F-4D97-AF65-F5344CB8AC3E}">
        <p14:creationId xmlns:p14="http://schemas.microsoft.com/office/powerpoint/2010/main" val="124838309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160</TotalTime>
  <Words>558</Words>
  <Application>Microsoft Office PowerPoint</Application>
  <PresentationFormat>Произвольный</PresentationFormat>
  <Paragraphs>149</Paragraphs>
  <Slides>11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4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11</vt:i4>
      </vt:variant>
    </vt:vector>
  </HeadingPairs>
  <TitlesOfParts>
    <vt:vector size="16" baseType="lpstr">
      <vt:lpstr>Arial</vt:lpstr>
      <vt:lpstr>Calibri</vt:lpstr>
      <vt:lpstr>Golos Text</vt:lpstr>
      <vt:lpstr>Times New Roman</vt:lpstr>
      <vt:lpstr>Office Theme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15.02</dc:title>
  <dc:creator>Alena  Vedernikova</dc:creator>
  <cp:keywords>DAFaVjkf6O4,BADbYzJnzJc</cp:keywords>
  <cp:lastModifiedBy>Амосова Анна Николаевна</cp:lastModifiedBy>
  <cp:revision>18</cp:revision>
  <dcterms:created xsi:type="dcterms:W3CDTF">2023-03-27T04:21:43Z</dcterms:created>
  <dcterms:modified xsi:type="dcterms:W3CDTF">2023-05-31T10:47:26Z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2023-03-27T00:00:00Z</vt:filetime>
  </property>
  <property fmtid="{D5CDD505-2E9C-101B-9397-08002B2CF9AE}" pid="3" name="Creator">
    <vt:lpwstr>Canva</vt:lpwstr>
  </property>
  <property fmtid="{D5CDD505-2E9C-101B-9397-08002B2CF9AE}" pid="4" name="LastSaved">
    <vt:filetime>2023-03-27T00:00:00Z</vt:filetime>
  </property>
</Properties>
</file>