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A5002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0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9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2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6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3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8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2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9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6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3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C19D0-0075-489F-9306-245F6E2E0548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399C-AAD9-4C69-924E-1F680D24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9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76790" y="0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Лапин </a:t>
            </a:r>
          </a:p>
          <a:p>
            <a:pPr lvl="0" algn="ctr"/>
            <a:r>
              <a:rPr lang="ru-RU" sz="32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Васильевич</a:t>
            </a:r>
            <a:endParaRPr lang="ru-RU" sz="3200" b="1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b="1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24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февраля 1914 </a:t>
            </a:r>
            <a: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b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4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 </a:t>
            </a:r>
            <a:r>
              <a:rPr lang="ru-RU" sz="2400" b="1" dirty="0" err="1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Чемское</a:t>
            </a:r>
            <a:r>
              <a:rPr lang="ru-RU" sz="24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Гутовской</a:t>
            </a:r>
            <a:r>
              <a:rPr lang="ru-RU" sz="24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волости Кузнецкого уезда Томской губернии</a:t>
            </a:r>
            <a: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(ныне – Тогучинский район Новосибирская область)</a:t>
            </a:r>
            <a:b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скончался</a:t>
            </a:r>
          </a:p>
          <a:p>
            <a:pPr lvl="0" algn="ctr"/>
            <a: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ноября 1979 </a:t>
            </a:r>
            <a: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b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</a:t>
            </a:r>
            <a:r>
              <a:rPr lang="ru-RU" sz="24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Тогучине</a:t>
            </a:r>
            <a:endParaRPr lang="ru-RU" sz="2400" b="1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 smtClean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800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</a:t>
            </a:r>
          </a:p>
          <a:p>
            <a:pPr lvl="0" algn="ctr"/>
            <a:r>
              <a:rPr lang="ru-RU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(почётное звание, </a:t>
            </a:r>
          </a:p>
          <a:p>
            <a:pPr lvl="0" algn="ctr"/>
            <a:r>
              <a:rPr lang="ru-RU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степень отличия в СССР </a:t>
            </a:r>
          </a:p>
          <a:p>
            <a:pPr lvl="0" algn="ctr"/>
            <a:r>
              <a:rPr lang="ru-RU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заслуги перед государством, </a:t>
            </a:r>
          </a:p>
          <a:p>
            <a:pPr lvl="0" algn="ctr"/>
            <a:r>
              <a:rPr lang="ru-RU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 совершением геройского подвига)</a:t>
            </a:r>
            <a:endParaRPr lang="ru-RU" b="1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11" y="196714"/>
            <a:ext cx="2406831" cy="361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42" y="2414989"/>
            <a:ext cx="2743200" cy="4002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42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11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09421" y="77119"/>
            <a:ext cx="1076347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Васильевич родился </a:t>
            </a:r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крестьянской семье. </a:t>
            </a:r>
          </a:p>
          <a:p>
            <a:pPr lvl="0" algn="ctr"/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1936 году Алма-Атинским РВК (по другим данным </a:t>
            </a:r>
            <a:r>
              <a:rPr lang="ru-RU" sz="2300" dirty="0" err="1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Легостаевским</a:t>
            </a:r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РВК) </a:t>
            </a:r>
          </a:p>
          <a:p>
            <a:pPr lvl="0" algn="ctr"/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на службу в Рабоче-Крестьянскую Красную армию. </a:t>
            </a:r>
          </a:p>
          <a:p>
            <a:pPr lvl="0" algn="ctr"/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Великой Отечественной войны окончил Одесское военно-пехотное училище, назначен командиром учебной роты по подготовке офицеров для фронта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9421" y="5367603"/>
            <a:ext cx="110581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1943 году </a:t>
            </a:r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Лапин – старший </a:t>
            </a:r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лейтенант, </a:t>
            </a:r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</a:t>
            </a:r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стрелкового батальона </a:t>
            </a:r>
            <a:endParaRPr lang="ru-RU" sz="2300" dirty="0" smtClean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 </a:t>
            </a:r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стрелкового полка </a:t>
            </a:r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</a:t>
            </a:r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стрелковой дивизии 40-й армии Воронежского фронта. </a:t>
            </a:r>
          </a:p>
          <a:p>
            <a:pPr lvl="0" algn="ctr"/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войны был контужен и трижды ранен. </a:t>
            </a:r>
          </a:p>
          <a:p>
            <a:pPr lvl="0" algn="ctr"/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</a:t>
            </a:r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отличился в боях при форсировании реки Днепр.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73218" y="2598121"/>
            <a:ext cx="496906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Войну начал в августе </a:t>
            </a:r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 </a:t>
            </a:r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      на </a:t>
            </a:r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Западном </a:t>
            </a:r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фронте. </a:t>
            </a:r>
          </a:p>
          <a:p>
            <a:pPr lvl="0" algn="just"/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августа </a:t>
            </a:r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1943 </a:t>
            </a:r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учувствовал </a:t>
            </a:r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боях на Воронежском </a:t>
            </a:r>
            <a:r>
              <a:rPr lang="ru-RU" sz="23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1-м Украинском фронтах. </a:t>
            </a:r>
            <a:endParaRPr lang="ru-RU" sz="2300" dirty="0" smtClean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300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2" y="1997489"/>
            <a:ext cx="6704356" cy="3311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95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18" y="0"/>
            <a:ext cx="1226911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0"/>
            <a:ext cx="11353801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Битва за Днепр, принятое в отечественной военно-исторической литературе название совокупности оборонительных и наступательных операций советских войск, проведённых в августе – декабре 1943 </a:t>
            </a:r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1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освобождения Левобережной </a:t>
            </a:r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Украины. </a:t>
            </a:r>
          </a:p>
          <a:p>
            <a:pPr lvl="0" algn="ctr"/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НАГРАДНОГО ЛИСТА:</a:t>
            </a:r>
          </a:p>
          <a:p>
            <a:pPr algn="ctr"/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«15 сентября 1943 года, в бою за хутор Волошино Полтавской области, старший лейтенант Лапин организовал танковый десант из состава лучших стрелков батальона, и командуя этим десантом, нанес противнику серьезные потери: уничтожил свыше 50 фашистов, </a:t>
            </a:r>
          </a:p>
          <a:p>
            <a:pPr algn="ctr"/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станковых и 7 ручных пулеметов, подбил самоходную пушку, 2 автомашины </a:t>
            </a:r>
          </a:p>
          <a:p>
            <a:pPr algn="ctr"/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боеприпасами и живой силой противника,</a:t>
            </a:r>
          </a:p>
          <a:p>
            <a:pPr algn="ctr"/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захватил исправных: противотанковую пушку и 2 миномета 81 м/м. </a:t>
            </a:r>
          </a:p>
          <a:p>
            <a:pPr algn="ctr"/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борьбе за плацдарм на правом берегу Днепра в районе </a:t>
            </a:r>
            <a:r>
              <a:rPr lang="ru-RU" sz="2100" dirty="0" err="1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Зарубинцы</a:t>
            </a:r>
            <a:r>
              <a:rPr lang="ru-RU" sz="21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100" dirty="0" err="1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Трактомировка</a:t>
            </a:r>
            <a:r>
              <a:rPr lang="ru-RU" sz="21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Великий </a:t>
            </a:r>
            <a:r>
              <a:rPr lang="ru-RU" sz="2100" dirty="0" err="1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Букрин</a:t>
            </a:r>
            <a:r>
              <a:rPr lang="ru-RU" sz="21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Киевской области, 23 – 24 сентября 1943 года старший лейтенант Лапин, проявил геройство, бесстрашие, стойкость и решительность. Под сильным воздействием авиации и обстрелом артиллерии противника, силами своего стрелкового батальона первым форсировал Днепр и начал бой с противником, тесня его от берега, захватывая плацдарм для дальнейших действий полка и всего соединения. </a:t>
            </a:r>
          </a:p>
          <a:p>
            <a:pPr algn="ctr"/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Показывая образцы геройства, стойкости и отваги, в боевых порядках своего батальона, он отражал неоднократные ожесточенные контратаки противника, пытавшегося опрокинуть полк, нанося немецко-фашистским захватчикам серьезные потери. </a:t>
            </a:r>
          </a:p>
          <a:p>
            <a:pPr algn="ctr"/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отражении контратаки противника 28 сентября в районе В. </a:t>
            </a:r>
            <a:r>
              <a:rPr lang="ru-RU" sz="2100" dirty="0" err="1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Букрин</a:t>
            </a:r>
            <a:r>
              <a:rPr lang="ru-RU" sz="21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был ранен, но продолжал командовать батальоном до прихода назначенного заместителя…»</a:t>
            </a:r>
          </a:p>
        </p:txBody>
      </p:sp>
    </p:spTree>
    <p:extLst>
      <p:ext uri="{BB962C8B-B14F-4D97-AF65-F5344CB8AC3E}">
        <p14:creationId xmlns:p14="http://schemas.microsoft.com/office/powerpoint/2010/main" val="331642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0"/>
            <a:ext cx="12271022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99" y="259645"/>
            <a:ext cx="4531781" cy="6355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5" y="283658"/>
            <a:ext cx="4363398" cy="6331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5971" y="259645"/>
            <a:ext cx="862464" cy="1657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27" y="176070"/>
            <a:ext cx="906851" cy="1806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121422" y="2158361"/>
            <a:ext cx="29519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</a:t>
            </a:r>
          </a:p>
          <a:p>
            <a:pPr lvl="0" algn="ctr"/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октября 1943 </a:t>
            </a:r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pPr lvl="0" algn="ctr"/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«успешное форсирование реки Днепр, прочное закрепление и расширение плацдарма, проявленные при этом отвагу и геройство»</a:t>
            </a:r>
            <a:endParaRPr lang="ru-RU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старшему лейтенанту Лапину Ивану Васильевичу</a:t>
            </a:r>
            <a:endParaRPr lang="ru-RU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</a:t>
            </a:r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звания </a:t>
            </a:r>
            <a:endParaRPr lang="ru-RU" dirty="0" smtClean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</a:t>
            </a:r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</a:t>
            </a:r>
            <a:endParaRPr lang="ru-RU" dirty="0" smtClean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вручением ордена Ленина и медали «Золотая Звезда».</a:t>
            </a:r>
          </a:p>
        </p:txBody>
      </p:sp>
    </p:spTree>
    <p:extLst>
      <p:ext uri="{BB962C8B-B14F-4D97-AF65-F5344CB8AC3E}">
        <p14:creationId xmlns:p14="http://schemas.microsoft.com/office/powerpoint/2010/main" val="2409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3"/>
            <a:ext cx="12293249" cy="6866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951643" y="140407"/>
            <a:ext cx="232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ПУТЬ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1112" y="140407"/>
            <a:ext cx="2416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НАГРАДЫ</a:t>
            </a:r>
            <a:endParaRPr lang="ru-RU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2" y="658349"/>
            <a:ext cx="7938626" cy="3171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76932" y="3978633"/>
            <a:ext cx="87150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1943 года, 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боях 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подступах к городу Житомиру, Иван Васильевич был тяжело ранен. Врачам удалось сохранить ему жизнь, но в 1944 году капитан Иван Лапин был уволен в запас по ранению. За подвиги под Житомиром комбат был награжден орденом Красного Знамени.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Васильевич об этом не знал. И только в канун празднования 20-й годовщины со дня Победы над фашистской Германией (1965 год) эту заслуженную, но не полученную награду ему торжественно вручили в клубе работников КПП города Тогучина.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50" y="1048036"/>
            <a:ext cx="1926141" cy="2201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255852" y="3435560"/>
            <a:ext cx="2190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</a:p>
          <a:p>
            <a:pPr lvl="0" algn="ctr"/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 Знамени </a:t>
            </a:r>
          </a:p>
          <a:p>
            <a:pPr lvl="0" algn="ctr"/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20.11.1944</a:t>
            </a:r>
            <a:r>
              <a:rPr lang="ru-RU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8860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88" y="-16364"/>
            <a:ext cx="12269118" cy="6874364"/>
          </a:xfrm>
        </p:spPr>
      </p:pic>
      <p:sp>
        <p:nvSpPr>
          <p:cNvPr id="5" name="Прямоугольник 4"/>
          <p:cNvSpPr/>
          <p:nvPr/>
        </p:nvSpPr>
        <p:spPr>
          <a:xfrm>
            <a:off x="1496634" y="2443"/>
            <a:ext cx="102762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увольнению в запас Иван Лапин жил и работал в городе Тогучине. </a:t>
            </a:r>
          </a:p>
          <a:p>
            <a:pPr lvl="0" algn="ctr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Тогучинском архиве хранятся документы организаций и предприятий, по которым можно проследить трудовую деятельность Ивана Васильевича – это </a:t>
            </a:r>
          </a:p>
          <a:p>
            <a:pPr lvl="0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«Союзпечать», </a:t>
            </a:r>
          </a:p>
          <a:p>
            <a:pPr lvl="0" algn="ctr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Комбинат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предприятий, 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7" y="1121793"/>
            <a:ext cx="4308256" cy="1852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15" y="1809939"/>
            <a:ext cx="4061093" cy="98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63" y="3466457"/>
            <a:ext cx="4062545" cy="1094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15" y="2775370"/>
            <a:ext cx="4061093" cy="982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98" y="4242052"/>
            <a:ext cx="4721052" cy="455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98" y="4697736"/>
            <a:ext cx="4714945" cy="762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97" y="5579760"/>
            <a:ext cx="4714945" cy="112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9" y="3035656"/>
            <a:ext cx="2490985" cy="3525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949741" y="656157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Лапин Иван Васильевич (второй слева) на митинге 9 мая 1974 года.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16825" y="1068318"/>
            <a:ext cx="77656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41461" y="2756563"/>
            <a:ext cx="33136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Деревообрабатывающий комбинат, </a:t>
            </a:r>
          </a:p>
          <a:p>
            <a:pPr lvl="0" algn="r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Иван Васильевич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ушел на пенсию.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9843" y="5053587"/>
            <a:ext cx="35938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архиве хранится фотография с митинга </a:t>
            </a:r>
          </a:p>
          <a:p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1974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75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09865" y="-25425"/>
            <a:ext cx="721405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Лапина Ивана Васильевича запечатлено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</a:t>
            </a:r>
          </a:p>
          <a:p>
            <a:pPr lvl="0" algn="ctr"/>
            <a:r>
              <a:rPr lang="ru-RU" sz="20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«НОВОСИБИРЦЫ – ГЕРОИ ОТЕЧЕСТВА</a:t>
            </a:r>
            <a:r>
              <a:rPr lang="ru-RU" sz="20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Тогучинском 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архиве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 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подшивки </a:t>
            </a:r>
          </a:p>
          <a:p>
            <a:pPr lvl="0" algn="ctr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газет, 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авторов, </a:t>
            </a:r>
            <a:endParaRPr lang="ru-RU" sz="2200" dirty="0" smtClean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</a:t>
            </a:r>
          </a:p>
          <a:p>
            <a:pPr lvl="0" algn="ctr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историко-биографические </a:t>
            </a:r>
            <a:endParaRPr lang="ru-RU" sz="2200" dirty="0" smtClean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статьи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нем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37" y="556336"/>
            <a:ext cx="2952631" cy="4047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12" y="2447669"/>
            <a:ext cx="4340569" cy="2963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1058120" y="570613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200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4" y="212704"/>
            <a:ext cx="2780574" cy="3955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7" y="950469"/>
            <a:ext cx="2009866" cy="3000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47" y="1448406"/>
            <a:ext cx="2438908" cy="3380267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70" y="2187083"/>
            <a:ext cx="1721181" cy="2641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7" y="1802406"/>
            <a:ext cx="1361333" cy="2084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15" name="Прямоугольник 14"/>
          <p:cNvSpPr/>
          <p:nvPr/>
        </p:nvSpPr>
        <p:spPr>
          <a:xfrm>
            <a:off x="5160021" y="5410692"/>
            <a:ext cx="70319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архиве 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хранится фильм «Герою Советского Союза Н.К. Горину – 75 лет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2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проживал на улице имени героя СССР И.В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Лапина</a:t>
            </a:r>
            <a:r>
              <a:rPr lang="ru-RU" sz="2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 фильма посвящен Ивану Васильевичу Лапину. </a:t>
            </a:r>
            <a:endParaRPr lang="ru-RU" sz="2200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28" y="2622519"/>
            <a:ext cx="3443109" cy="2446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30" y="5004973"/>
            <a:ext cx="2847720" cy="1765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3" y="4520358"/>
            <a:ext cx="2892585" cy="1928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74" y="2536367"/>
            <a:ext cx="1960732" cy="2701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45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18" y="0"/>
            <a:ext cx="1227991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287500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200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8" y="289679"/>
            <a:ext cx="4497700" cy="6363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80313" y="399744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июня 1980 </a:t>
            </a:r>
            <a:r>
              <a:rPr lang="ru-RU" sz="24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решением № </a:t>
            </a:r>
            <a:r>
              <a:rPr lang="ru-RU" sz="24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 Тогучинского райисполкома </a:t>
            </a:r>
            <a:endParaRPr lang="ru-RU" sz="2400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Киикская переименована в улицу имени героя Советского Союза И.В. Лапина</a:t>
            </a:r>
            <a:r>
              <a:rPr lang="ru-RU" sz="24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34" y="3661380"/>
            <a:ext cx="6400957" cy="295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66" y="3982202"/>
            <a:ext cx="1285015" cy="2364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85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18" y="0"/>
            <a:ext cx="12279918" cy="68826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" y="4131718"/>
            <a:ext cx="7837228" cy="2594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06" y="2250854"/>
            <a:ext cx="2477600" cy="2818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62" y="3512224"/>
            <a:ext cx="4625650" cy="3084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15" y="2013311"/>
            <a:ext cx="3141266" cy="235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96" y="2222538"/>
            <a:ext cx="4318612" cy="356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47452" y="0"/>
            <a:ext cx="107414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3200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Ивана Васильевича Лапина</a:t>
            </a:r>
            <a:endParaRPr lang="ru-RU" sz="3200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увековечено на мемориальном комплексе </a:t>
            </a:r>
          </a:p>
          <a:p>
            <a:pPr lvl="0" algn="ctr"/>
            <a:r>
              <a:rPr lang="ru-RU" sz="3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Тогучина «Память» </a:t>
            </a:r>
          </a:p>
          <a:p>
            <a:pPr lvl="0" algn="ctr"/>
            <a:r>
              <a:rPr lang="ru-RU" sz="3200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Аллее Героев у Монумента Славы в г. Новосибирске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63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704</Words>
  <Application>Microsoft Office PowerPoint</Application>
  <PresentationFormat>Широкоэкранный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Zaruzhko Albina</dc:creator>
  <cp:lastModifiedBy>Laktionowa Lyudmila</cp:lastModifiedBy>
  <cp:revision>101</cp:revision>
  <dcterms:created xsi:type="dcterms:W3CDTF">2022-08-08T03:52:01Z</dcterms:created>
  <dcterms:modified xsi:type="dcterms:W3CDTF">2023-02-17T02:05:12Z</dcterms:modified>
</cp:coreProperties>
</file>