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9" r:id="rId5"/>
    <p:sldId id="260" r:id="rId6"/>
    <p:sldId id="261" r:id="rId7"/>
    <p:sldId id="267" r:id="rId8"/>
    <p:sldId id="268" r:id="rId9"/>
    <p:sldId id="262" r:id="rId10"/>
    <p:sldId id="266" r:id="rId11"/>
    <p:sldId id="264" r:id="rId12"/>
    <p:sldId id="265" r:id="rId1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1011-D6A8-4738-8954-8735453FA0AE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359B-2B52-4A14-81BB-D55B3AE7C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851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1011-D6A8-4738-8954-8735453FA0AE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359B-2B52-4A14-81BB-D55B3AE7C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11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1011-D6A8-4738-8954-8735453FA0AE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359B-2B52-4A14-81BB-D55B3AE7C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00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1011-D6A8-4738-8954-8735453FA0AE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359B-2B52-4A14-81BB-D55B3AE7C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024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1011-D6A8-4738-8954-8735453FA0AE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359B-2B52-4A14-81BB-D55B3AE7C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1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1011-D6A8-4738-8954-8735453FA0AE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359B-2B52-4A14-81BB-D55B3AE7C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72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1011-D6A8-4738-8954-8735453FA0AE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359B-2B52-4A14-81BB-D55B3AE7C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764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1011-D6A8-4738-8954-8735453FA0AE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359B-2B52-4A14-81BB-D55B3AE7C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02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1011-D6A8-4738-8954-8735453FA0AE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359B-2B52-4A14-81BB-D55B3AE7C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378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1011-D6A8-4738-8954-8735453FA0AE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359B-2B52-4A14-81BB-D55B3AE7C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318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1011-D6A8-4738-8954-8735453FA0AE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359B-2B52-4A14-81BB-D55B3AE7C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837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A1011-D6A8-4738-8954-8735453FA0AE}" type="datetimeFigureOut">
              <a:rPr lang="ru-RU" smtClean="0"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3359B-2B52-4A14-81BB-D55B3AE7C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15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1316" y="1"/>
            <a:ext cx="6760684" cy="1635604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 ПАРАД «НОВОСИБИРСКАЯ ОБЛАСТЬ УДИВЛЯЕТ!»</a:t>
            </a:r>
            <a:endPara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Новосибирская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 — удивительно колоритный 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привлекательный регион. В каждом районе 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 свои уникальные памятники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природы.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её территории протекает 430 рек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насчитывается более 3500 озёр.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025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83" y="4191823"/>
            <a:ext cx="3654786" cy="234338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0" y="3001569"/>
            <a:ext cx="6773045" cy="3809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41" y="2284792"/>
            <a:ext cx="3359997" cy="2005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0164" y="5734188"/>
            <a:ext cx="48584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Сузунский медеплавильный завод с монетным двором начал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в 1764 году.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году, после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реставрационных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работ, в нем  был открыт музейный комплекс (Сузунский район)                                                  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14653" y="1926871"/>
            <a:ext cx="5728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" y="1"/>
            <a:ext cx="5781802" cy="3404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86474" y="1576328"/>
            <a:ext cx="570137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90410" y="3663027"/>
            <a:ext cx="66907" cy="1330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97" y="42086"/>
            <a:ext cx="6249628" cy="22541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484" y="2172664"/>
            <a:ext cx="2283117" cy="738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10" y="4614291"/>
            <a:ext cx="1782991" cy="419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893" y="2144592"/>
            <a:ext cx="2340632" cy="4681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7584869" y="3964344"/>
            <a:ext cx="2152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Кроткова, 1900г., </a:t>
            </a:r>
          </a:p>
          <a:p>
            <a:pPr algn="ctr"/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Колывань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006551" y="3932756"/>
            <a:ext cx="20986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Построенные на Московско-Сибирском тракте г. Каинск (современный г. Куйбышев) и Колывань стали играть важную роль в торгово-экономической, культурной, социальной жизни России,.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02536" y="5965448"/>
            <a:ext cx="4623060" cy="892552"/>
          </a:xfrm>
          <a:prstGeom prst="rect">
            <a:avLst/>
          </a:prstGeom>
          <a:solidFill>
            <a:schemeClr val="accent5">
              <a:lumMod val="40000"/>
              <a:lumOff val="60000"/>
              <a:alpha val="4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коллегии Министерства культуры РСФСР от 19.02.1990 </a:t>
            </a:r>
            <a:r>
              <a:rPr lang="ru-RU" sz="13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</a:p>
          <a:p>
            <a:pPr algn="ctr"/>
            <a:r>
              <a:rPr lang="ru-RU" sz="13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исторические поселения Каинск (Куйбышев), </a:t>
            </a:r>
            <a:r>
              <a:rPr lang="ru-RU" sz="13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Колывань, Сузун отнесены к числу исторических мест </a:t>
            </a:r>
            <a:r>
              <a:rPr lang="ru-RU" sz="13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endParaRPr lang="ru-RU" sz="13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29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271" y="0"/>
            <a:ext cx="6058486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33514" cy="6858000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3609326"/>
            <a:ext cx="3151163" cy="1772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0" y="5092505"/>
            <a:ext cx="2735995" cy="1581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34462" y="172018"/>
            <a:ext cx="5772443" cy="1415772"/>
          </a:xfrm>
          <a:prstGeom prst="rect">
            <a:avLst/>
          </a:prstGeom>
          <a:solidFill>
            <a:schemeClr val="accent1">
              <a:lumMod val="40000"/>
              <a:lumOff val="60000"/>
              <a:alpha val="44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сибирский ботанический сад СО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является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ботанических и экологических исследований в Сибири, занимает около 10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r>
              <a:rPr lang="ru-RU" sz="1600" baseline="30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ЦСБС СО РАН сформированы крупнейшие в Азиатской России коллекции и экспозиции растений,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обитают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и животные – белки, зайцы, лисы, хорьки, бурундуки, косули.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13" y="3677737"/>
            <a:ext cx="2419974" cy="1704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387" y="4937760"/>
            <a:ext cx="2659483" cy="177125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152271" y="368331"/>
            <a:ext cx="5899599" cy="2002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Новосибирский зоопарк имени Р.А.Шило -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один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самых крупных зоопарков в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стране,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 создаваться еще в 30-х годах прошлого столетия. Сейчас на территории более 65 га содержатся порядка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11 000 особей 770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видов животных со всех уголков планеты, половина из них занесена в Красную книгу. Сотрудники зоопарка специализируются на разведении представителей кошачьих и куньих, и коллекция животных этих семейств здесь одна из лучших в мире. Также на территории зоопарка созданы дельфинарий и пингвинарий.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830" y="4900994"/>
            <a:ext cx="2712035" cy="1808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83" y="5092505"/>
            <a:ext cx="2812224" cy="1581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4700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" y="-2"/>
            <a:ext cx="6765254" cy="4433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73" y="-1"/>
            <a:ext cx="5833403" cy="6274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75" y="4661178"/>
            <a:ext cx="3116912" cy="2067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05727"/>
            <a:ext cx="3390314" cy="2652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35987" y="2618077"/>
            <a:ext cx="6096000" cy="2339102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публичная научно-техническая библиотека Сибирского отделения Российской академии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(ГПНТБ СО РАН)</a:t>
            </a: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самых крупных информационных и просветительских центров в Сибири. В его фондах – более 14 миллионов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печатных изданий. К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услугам посетителей 18 читальных залов, способных разместить 600 человек. Огромное книгохранилище библиотеки занимает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подземных этажа. Здесь также открыт книжный музей, в котором представлены образцы уникальных старинных рукописей и редких книг прошлых столетий.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46" y="4537015"/>
            <a:ext cx="3191354" cy="2320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126" y="3495048"/>
            <a:ext cx="2137379" cy="1421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37" y="4680180"/>
            <a:ext cx="3676374" cy="2083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367973" y="45041"/>
            <a:ext cx="5805645" cy="1846659"/>
          </a:xfrm>
          <a:prstGeom prst="rect">
            <a:avLst/>
          </a:prstGeom>
          <a:solidFill>
            <a:schemeClr val="accent1">
              <a:lumMod val="40000"/>
              <a:lumOff val="60000"/>
              <a:alpha val="39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астрофизический центр (планетарий)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крупнейший в азиатской части России. 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территории построена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башня, где находится один из самых больших в России маятников Фуко – на подвесе 15 метров, а также установлены самые большие в России экваториальные солнечные часы,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обсерватория. 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втором этаже планетария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размещены: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галерея, учебные аудитории и звёздный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зал. 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планетарии действуют более 20 детских объединений.</a:t>
            </a:r>
          </a:p>
        </p:txBody>
      </p:sp>
    </p:spTree>
    <p:extLst>
      <p:ext uri="{BB962C8B-B14F-4D97-AF65-F5344CB8AC3E}">
        <p14:creationId xmlns:p14="http://schemas.microsoft.com/office/powerpoint/2010/main" val="822748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24487" cy="6858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4" y="4186410"/>
            <a:ext cx="3647635" cy="254878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6" name="TextBox 5"/>
          <p:cNvSpPr txBox="1"/>
          <p:nvPr/>
        </p:nvSpPr>
        <p:spPr>
          <a:xfrm>
            <a:off x="4208443" y="77538"/>
            <a:ext cx="7722823" cy="3813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Новосибирское водохранилище, расположенное на реке Обь,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сибиряки в простонародье прозвали – 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Обское море</a:t>
            </a:r>
            <a:endParaRPr lang="ru-RU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50-х годах прошлого века в результате строительства плотины Новосибирской гидроэлектростанции на Оби, в целях её основания был затоплен старинный 300-летний город Бердск и около 200 поселков и деревень. Вследствие затопления огромной территории, за два года образовался большой искусственный водоём протяженностью более 200 км в и площадью в 1082 км</a:t>
            </a:r>
            <a:r>
              <a:rPr lang="ru-RU" sz="1600" baseline="30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Окрестности водохранилища славятся далеко за пределами области своей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ru-RU" sz="1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великолепной природой, прекрасно оборудованными пляжами и отличной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</a:t>
            </a:r>
            <a:r>
              <a:rPr lang="ru-RU" sz="1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рыбалкой.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ru-RU" sz="1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акватории Новосибирского водохранилища проводятся клубные,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межрегиональные соревнования и чемпионаты России по парусному спорту.</a:t>
            </a:r>
            <a:endParaRPr lang="ru-RU" sz="12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3" y="115887"/>
            <a:ext cx="3013133" cy="200875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1" y="1556823"/>
            <a:ext cx="3004168" cy="225312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80502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5289" cy="3928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614" y="2873325"/>
            <a:ext cx="5912385" cy="3984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4" y="3191894"/>
            <a:ext cx="6484807" cy="3692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6366013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Озеро Чаны - самое крупное в Западной Сибири </a:t>
            </a:r>
          </a:p>
          <a:p>
            <a:pPr algn="just">
              <a:spcAft>
                <a:spcPts val="800"/>
              </a:spcAft>
            </a:pPr>
            <a:r>
              <a:rPr lang="ru-RU" sz="1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Озеро имеет длину более 90 км и расположено на территории 5 районов области. На озере насчитывается около 70 островов, некоторые из них содержат уникальные виды флоры и фауны. На побережье расположены многочисленные дома отдыха и рыболовные базы.</a:t>
            </a:r>
            <a:endParaRPr lang="ru-RU" sz="1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988" y="3111292"/>
            <a:ext cx="6342025" cy="3660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Убинское озеро - второй по величине водоем региона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Лежит в границах двух районов – Убинского и Каргатского. Его название происходит от татарского слова «убу», что значит «трясина». Озеро действительно напоминает трясину: оно обширное, максимальная глубина не превышает 1 метр.</a:t>
            </a:r>
            <a:endParaRPr lang="ru-RU" sz="1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b="1" dirty="0"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Десятилетия назад озеро славилось разнообразием ихтиофауны, именно оно стало первым сибирским водоемом, в котором акклиматизировали леща.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400" b="1" dirty="0" smtClean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Озеро интересно не только любителям природы, но и историкам: на берегу водоема найден масштабный могильник 6-18 веков, состоящий из 160 курганов.</a:t>
            </a: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84807" y="2958823"/>
            <a:ext cx="5731180" cy="2253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Озеро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Карачи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Горько-соленое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озеро в Чановском районе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лучший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курорт области. Водоем имеет правильную овальную форму, его длина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2,5 км,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ширина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1450 м.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водах озера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растут сине-зелёные водоросли и живут рачки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артемии. В окрестностях с.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Карачи с 1880 года действует одноимённый санаторий, в котором успешно используют рапу и целебную сульфидно-иловую грязь водоема, а также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минеральную воду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близлежащих глубоких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скважин.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01" y="1"/>
            <a:ext cx="5801998" cy="2958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460819" y="-72401"/>
            <a:ext cx="5731180" cy="2828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Соленое </a:t>
            </a: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зеро Горькое (Новоключевское)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Расположено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границе Купинского и Баганского районов рядом с селом Новоключи.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Водоем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 практически правильную круглую форму, в диаметре составляет 2,5 – 2,7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км. </a:t>
            </a:r>
          </a:p>
          <a:p>
            <a:pPr algn="just"/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Благодаря лечебным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свойствам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озеру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дан статус памятника природы регионального значения. На побережье создан лечебно-оздоровительный комплекс, снабжается он целебной водой из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скважин.</a:t>
            </a:r>
            <a:endParaRPr lang="ru-RU" sz="1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914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05" y="-1"/>
            <a:ext cx="6885002" cy="68410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57" y="0"/>
            <a:ext cx="5439557" cy="3224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1" y="3066460"/>
            <a:ext cx="6228997" cy="3768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963000" y="3066460"/>
            <a:ext cx="5390800" cy="3404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Карпысакский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водопад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Водопад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окраине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Карпысак  Тогучинского района,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тоже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 искусственное происхождение.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4-метровый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водопад образовался на краю запруды,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которой местные жители с 70-х годов разводили карпов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Поток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разрушил старую плотину, </a:t>
            </a: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прорвался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наружу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вскоре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превратился в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самую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яркую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достопримечательность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села. </a:t>
            </a:r>
            <a:endParaRPr lang="ru-RU" sz="1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8200" y="0"/>
            <a:ext cx="5900690" cy="175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Беловский водопад</a:t>
            </a:r>
            <a:endParaRPr lang="ru-RU" sz="1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Самый известный водопад </a:t>
            </a:r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Новосибирской </a:t>
            </a: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 </a:t>
            </a:r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располагается </a:t>
            </a: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северу от </a:t>
            </a:r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 Белово Искитимского района. Достопримечательность </a:t>
            </a: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появилась благодаря промышленности: ранее в этих местах был угольный карьер, который со </a:t>
            </a:r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временем </a:t>
            </a: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наполнился грунтовыми </a:t>
            </a:r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водами. Чистый 5-метровый поток выливается из образовавшегося озера</a:t>
            </a:r>
            <a:r>
              <a:rPr lang="ru-RU" sz="1400" b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b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551624" y="297076"/>
            <a:ext cx="2640374" cy="2763513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Водопад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Бучило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Редкий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области водопад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естественного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происхождения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увидеть на окраине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Легостаево Искитимского района. Бучило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 Талушкой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 – 5 м,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ширина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около 1,5 м.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верхней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части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водопада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скрывается пещера.</a:t>
            </a:r>
            <a:endParaRPr lang="ru-RU" sz="1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21" y="4726236"/>
            <a:ext cx="5212752" cy="2182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-52836" y="4947872"/>
            <a:ext cx="3317810" cy="1415772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>
            <a:spAutoFit/>
          </a:bodyPr>
          <a:lstStyle/>
          <a:p>
            <a:pPr defTabSz="0"/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Суенгинские 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водопады – э</a:t>
            </a: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</a:p>
          <a:p>
            <a:pPr defTabSz="0"/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каскад 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водопадов на реке Суенга в </a:t>
            </a:r>
            <a:endParaRPr lang="ru-RU" sz="1400" b="1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0"/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Маслянинском 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районе. </a:t>
            </a: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Рукотворные </a:t>
            </a:r>
          </a:p>
          <a:p>
            <a:pPr defTabSz="0"/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водопады – </a:t>
            </a:r>
          </a:p>
          <a:p>
            <a:pPr defTabSz="0"/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остались 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endParaRPr lang="ru-RU" sz="1400" b="1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0"/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Суенгинской 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ГЭС. </a:t>
            </a:r>
            <a:endParaRPr lang="ru-RU" sz="14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548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529430" cy="3319972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718" y="3279713"/>
            <a:ext cx="6444542" cy="3647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31" y="0"/>
            <a:ext cx="6662413" cy="3684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544664" y="-24240"/>
            <a:ext cx="66471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Салаи́рский кряж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низкогорная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возвышенность в горах Южной Сибири, на территории Алтайского края, Кемеровской и Новосибирской областей,  протяжённостью почти 300 км, ширина 15 – 40 км.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Граница Салаирского кряжа проходит в Тогучинском районе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далее возвышенность продолжается так называемыми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Буготакскими сопками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Девять сопок общей протяженностью около 100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большой высоты напоминают змею исполинских размеров, ползущую по равнине с север-востока на юго-запад.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06905" y="3481810"/>
            <a:ext cx="6118059" cy="2028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Улантова гора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юге Тогучинского района в стороне от Салаирского кряжа стоит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Улантова гора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превышающая размерами даже самые крупные Буготакские сопки. Высота вершины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407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метров.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сложена из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гранита. На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лишенных растительности участках проглядывают красивые розоватые камни. Улантова гора входит в состав одноименного памятника природы, на охраняемой территории насчитывается более 320 видов растений и около 500 видов живых существ.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" y="3344212"/>
            <a:ext cx="5901574" cy="35830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" y="3572544"/>
            <a:ext cx="1730324" cy="3170099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Бердские </a:t>
            </a:r>
          </a:p>
          <a:p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скалы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природы областного значения, расположенный в Искитимском районе. Скальная гряда простирается вдоль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речного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потока реки Бердь на 1,3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км.</a:t>
            </a:r>
            <a:endParaRPr lang="ru-RU" sz="1400" b="1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96310" y="2470918"/>
            <a:ext cx="6528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Высшая точка в пределах Новосибирской области – гора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Пихтовый гребень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(495 м). Здесь встречаются пещеры, воронки, образование которых связано с известняками. Здесь берут начало множество рек. </a:t>
            </a:r>
            <a:endParaRPr lang="ru-RU" sz="1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32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" y="2693624"/>
            <a:ext cx="5552501" cy="416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147" y="-13409"/>
            <a:ext cx="4612120" cy="25915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260" y="5108"/>
            <a:ext cx="4328716" cy="34927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10324" y="22984"/>
            <a:ext cx="119816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61" y="5613690"/>
            <a:ext cx="3833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Барсуковская</a:t>
            </a:r>
          </a:p>
          <a:p>
            <a:pPr algn="just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Протяженность 195 м,  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глубина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 м. </a:t>
            </a:r>
          </a:p>
          <a:p>
            <a:pPr algn="just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Пещера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находится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двух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км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Барсуково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правом берегу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Укроп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Пещера объявлена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памятником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природы.</a:t>
            </a:r>
            <a:endParaRPr lang="ru-RU" sz="1400" b="1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" y="15618"/>
            <a:ext cx="4380674" cy="3417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7389" y="54512"/>
            <a:ext cx="12177224" cy="807913"/>
          </a:xfrm>
          <a:prstGeom prst="rect">
            <a:avLst/>
          </a:prstGeom>
          <a:solidFill>
            <a:srgbClr val="92D050">
              <a:alpha val="4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55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области расположены шесть карстовых пещер - Изылинская в Тогучинском районе, Новососедовская в Искитимском </a:t>
            </a:r>
            <a:r>
              <a:rPr lang="ru-RU" sz="155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районе, </a:t>
            </a:r>
            <a:r>
              <a:rPr lang="ru-RU" sz="155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Барсуковская, Колючая (Капкан), Суенгинская (Егорьевская), Крохалёвская на территории Маслянинского </a:t>
            </a:r>
            <a:r>
              <a:rPr lang="ru-RU" sz="155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района.</a:t>
            </a:r>
          </a:p>
          <a:p>
            <a:pPr algn="ctr"/>
            <a:r>
              <a:rPr lang="ru-RU" sz="155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каждой из пещер зимуют летучие мыши, в том числе занесенные в Красную книгу.</a:t>
            </a:r>
            <a:endParaRPr lang="ru-RU" sz="1550" b="1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27137" y="1313734"/>
            <a:ext cx="19537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Изылинская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Протяженность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~20м.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Пещера находится вблизи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д. Изылы, </a:t>
            </a:r>
          </a:p>
          <a:p>
            <a:pPr algn="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 метрах </a:t>
            </a: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слияния рек Изылы и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Иня.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1" y="2311950"/>
            <a:ext cx="3549281" cy="4546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85" y="1968464"/>
            <a:ext cx="2126081" cy="1199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9989231" y="984720"/>
            <a:ext cx="2180582" cy="5078313"/>
          </a:xfrm>
          <a:prstGeom prst="rect">
            <a:avLst/>
          </a:prstGeom>
          <a:solidFill>
            <a:srgbClr val="92D050">
              <a:alpha val="49000"/>
            </a:srgbClr>
          </a:solidFill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«Каменистая степь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памятник природы у</a:t>
            </a:r>
          </a:p>
          <a:p>
            <a:pPr algn="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Новососедово, площадь 23 га. Небольшая возвышенность, северная сторона которой  покрыта березовым лесом, а вся южная часть покрыта выходами серого известняка.  Этот холм известен под именем «Каменный мыс», на его склоне имеется пещера, под названием «Новососедская». Раньше это подземелье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было протяжённым и разветвлённым,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имело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входа и 8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гротов, после обвала, большую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часть пещеры засыпало.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34521" y="760869"/>
            <a:ext cx="430096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Егорьевская (Суенганская)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 м,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 м,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м, </a:t>
            </a: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 м2,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м3, </a:t>
            </a: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натёчные образования </a:t>
            </a: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сталактитов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длинной до 15 мм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/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Пещера находится в 3 км от пос. Егорьевское на правом берегу р. Суенга. На сегодня занимает первом место по протяжённости среди пещер 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 области 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– 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Салаирском 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кряже.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729" y="3351332"/>
            <a:ext cx="4592609" cy="3506667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4574722" y="5613689"/>
            <a:ext cx="4445372" cy="1200329"/>
          </a:xfrm>
          <a:prstGeom prst="rect">
            <a:avLst/>
          </a:prstGeom>
          <a:solidFill>
            <a:srgbClr val="92D050">
              <a:alpha val="55000"/>
            </a:srgbClr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Колючая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(Капкан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м, глубина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м, вертикального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типа,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700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от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пещеры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Егорьевская. Вход в неё был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 в 1988 году,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только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2000 году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пещера была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исследована.  </a:t>
            </a:r>
          </a:p>
        </p:txBody>
      </p:sp>
    </p:spTree>
    <p:extLst>
      <p:ext uri="{BB962C8B-B14F-4D97-AF65-F5344CB8AC3E}">
        <p14:creationId xmlns:p14="http://schemas.microsoft.com/office/powerpoint/2010/main" val="82750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71" y="0"/>
            <a:ext cx="4933071" cy="4896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611036" y="66115"/>
            <a:ext cx="1937500" cy="3785652"/>
          </a:xfrm>
          <a:prstGeom prst="rect">
            <a:avLst/>
          </a:prstGeom>
          <a:solidFill>
            <a:schemeClr val="accent1">
              <a:lumMod val="40000"/>
              <a:lumOff val="60000"/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Караканский бор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назван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честь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Каракан. Памятник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природы занимает 900 км</a:t>
            </a:r>
            <a:r>
              <a:rPr lang="ru-RU" sz="1400" b="1" baseline="30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тянется через Ордынский, частично Искитимский и Сузунский районы и занимает часть Алтайского края. Помимо редких растений, на территории леса можно встретить артефакты древних культур. </a:t>
            </a:r>
            <a:endParaRPr lang="ru-RU" sz="1400" b="1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88"/>
            <a:ext cx="5247249" cy="3772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5247249" cy="2062103"/>
          </a:xfrm>
          <a:prstGeom prst="rect">
            <a:avLst/>
          </a:prstGeom>
          <a:solidFill>
            <a:schemeClr val="accent1">
              <a:alpha val="51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Шипуновский мраморный 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карьер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одна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самых красивых достопримечательностей Искитимского района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заброшенный Т-образный карьер, похожий на античный амфитеатр. Месторождение нашли в 1929 году, но разработка началась только в 1973 году. Добытый в карьере мрамор шёл на строительство двух АЭС, нескольких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санаториев,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Искитимского Дворца культуры, а также на отделку ТЮЗа и станций метро в Новосибирске. В 90-е годы работы прекратились. </a:t>
            </a:r>
            <a:endParaRPr lang="ru-RU" sz="1400" b="1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23" y="3804992"/>
            <a:ext cx="5945319" cy="3053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260124" y="5438849"/>
            <a:ext cx="5945320" cy="1415772"/>
          </a:xfrm>
          <a:prstGeom prst="rect">
            <a:avLst/>
          </a:prstGeom>
          <a:solidFill>
            <a:schemeClr val="accent6">
              <a:lumMod val="40000"/>
              <a:lumOff val="60000"/>
              <a:alpha val="48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Елбанские ельники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памятник природы регионального значения, расположенный в Маслянинском районе на окраине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Елбань, на берегу одноименной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речки.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Площадь - 689 га. Представляет собой ельник с сочетанием лесных, луговых и болотных элементов. На территории природного памятника произрастают десятки видов редких растений.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22453"/>
            <a:ext cx="6260121" cy="3332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3925" y="4611510"/>
            <a:ext cx="6096000" cy="2062103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Кудряшовский бор -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сосновый лес в Новосибирском, Колыванском и Коченёвском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районах. Площадь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- 17 671 га. С 1965 года - государственный природный заказник регионального значения. В 2014 году часть бора получила статус памятника истории и культуры регионального значения, т.к. на его территории находятся 214 археологических памятников разных исторических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периодов.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бору обитают косуля, лось, барсук, зайцы русак и беляк, лисица, белка, рысь, колонок, горностай, светлый хорь, ласка, тетерев, глухарь, перепел, серая и белая куропатки, некоторые виды уток и т. д.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248" y="0"/>
            <a:ext cx="3319977" cy="3801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291060" y="2192902"/>
            <a:ext cx="3163623" cy="1661993"/>
          </a:xfrm>
          <a:prstGeom prst="rect">
            <a:avLst/>
          </a:prstGeom>
          <a:solidFill>
            <a:schemeClr val="accent6">
              <a:lumMod val="40000"/>
              <a:lumOff val="60000"/>
              <a:alpha val="59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Реликтовая липовая роща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Убинском районе. Роща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сохранилась с доледникового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периода- это единственный участок в области с естественным произрастанием липы площадью 500 м</a:t>
            </a:r>
            <a:r>
              <a:rPr lang="ru-RU" sz="1600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46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090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4" y="3628830"/>
            <a:ext cx="4719051" cy="3144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988422" y="5198806"/>
            <a:ext cx="7075222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области образовано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 заказников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общей площадью 1 472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099,2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га. Заказники функционируют как многоцелевые объекты, охране подлежат не только охотничья фауна, но и редкие и исчезающие птицы, млекопитающие, беспозвоночные и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расте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ния</a:t>
            </a:r>
            <a:endPara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4" y="117671"/>
            <a:ext cx="4719051" cy="3146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988421" y="235772"/>
            <a:ext cx="707522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Васюганский </a:t>
            </a: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заповедник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государственный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заповедник на территории  Убинского и Северного районов Новосибирской области и Томской области. Заповедник находится в центре одноименной равнины, между реками Обь и Иртыш. Занимает площадь 614 803 га. На территории заповедника находятся </a:t>
            </a: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Васюганские болота</a:t>
            </a:r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одни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самых больших болот в мире, с 2007 года являются кандидатом на включение в список Всемирного наследия ЮНЕСКО.</a:t>
            </a:r>
          </a:p>
        </p:txBody>
      </p:sp>
    </p:spTree>
    <p:extLst>
      <p:ext uri="{BB962C8B-B14F-4D97-AF65-F5344CB8AC3E}">
        <p14:creationId xmlns:p14="http://schemas.microsoft.com/office/powerpoint/2010/main" val="2272453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2" y="37779"/>
            <a:ext cx="12176394" cy="68709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" y="0"/>
            <a:ext cx="5715000" cy="4220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0806" y="44230"/>
            <a:ext cx="6724357" cy="93619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 год </a:t>
            </a: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России объявлен Годом культурного наследия народов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Новосибирской области почти 2 416 объектов культурного наследия, а из них 1 824 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памятники археологии.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626" y="86433"/>
            <a:ext cx="2505134" cy="3903633"/>
          </a:xfrm>
          <a:prstGeom prst="rect">
            <a:avLst/>
          </a:prstGeom>
          <a:solidFill>
            <a:schemeClr val="accent2">
              <a:lumMod val="60000"/>
              <a:lumOff val="40000"/>
              <a:alpha val="48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Волчья 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грива – </a:t>
            </a:r>
          </a:p>
          <a:p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 одним из крупнейших захоронений мамонтов в России и палеолитической стоянкой человека,  ученым удалось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собрать около 1500 скелетов мамонтов, бизонов и лошадей, а также всевозможные изделия из камня и кости</a:t>
            </a: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Захоронение расположено в окрестностях с. Мамонтово Каргатского района.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61364" y="93113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30606" y="1115805"/>
            <a:ext cx="6359948" cy="1708160"/>
          </a:xfrm>
          <a:prstGeom prst="rect">
            <a:avLst/>
          </a:prstGeom>
          <a:solidFill>
            <a:schemeClr val="accent2">
              <a:lumMod val="60000"/>
              <a:lumOff val="40000"/>
              <a:alpha val="67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15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Тогучинский район </a:t>
            </a:r>
            <a:r>
              <a:rPr lang="ru-RU" sz="15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остается </a:t>
            </a:r>
            <a:r>
              <a:rPr lang="ru-RU" sz="15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 изученным, с точки зрения археологии. На сегодняшний день здесь зафиксировано 65 археологических </a:t>
            </a:r>
            <a:r>
              <a:rPr lang="ru-RU" sz="15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памятников. Однако </a:t>
            </a:r>
            <a:r>
              <a:rPr lang="ru-RU" sz="15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15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являясь </a:t>
            </a:r>
            <a:r>
              <a:rPr lang="ru-RU" sz="15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геоклиматической границей горно-таежной и степной зон, </a:t>
            </a:r>
            <a:r>
              <a:rPr lang="ru-RU" sz="15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5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древности был территорией расселения племен различных культурно-хозяйственных типов. Эта особенность дает возможность изучать на одной территории памятники совершенно различных народов и культур.</a:t>
            </a:r>
            <a:endParaRPr lang="ru-RU" sz="1500" b="1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107" y="4547292"/>
            <a:ext cx="12046446" cy="569387"/>
          </a:xfrm>
          <a:prstGeom prst="rect">
            <a:avLst/>
          </a:prstGeom>
          <a:solidFill>
            <a:schemeClr val="accent2">
              <a:lumMod val="60000"/>
              <a:lumOff val="4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урганный комплекс Быстровка </a:t>
            </a: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Быстровка Искитимского района, относящиеся к большереченской культуре эпохи раннего железа (III–I века до н.э.), </a:t>
            </a: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1953 </a:t>
            </a: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году.</a:t>
            </a:r>
            <a:endParaRPr lang="ru-RU" sz="15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107" y="6249772"/>
            <a:ext cx="12046445" cy="569387"/>
          </a:xfrm>
          <a:prstGeom prst="rect">
            <a:avLst/>
          </a:prstGeom>
          <a:solidFill>
            <a:schemeClr val="accent2">
              <a:lumMod val="60000"/>
              <a:lumOff val="40000"/>
              <a:alpha val="7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Сопка-2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располагается вблизи слияния рек Оми и Тартаса, в 7 км от пос. Венгерово. Это комплекс </a:t>
            </a: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уникальных разновременных разнотипных археологических памятников. Сотня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курганов, включающих более семисот захоронений разных </a:t>
            </a: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времен.</a:t>
            </a:r>
            <a:endParaRPr lang="ru-RU" sz="15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645" y="5263737"/>
            <a:ext cx="12046445" cy="800219"/>
          </a:xfrm>
          <a:prstGeom prst="rect">
            <a:avLst/>
          </a:prstGeom>
          <a:solidFill>
            <a:schemeClr val="accent2">
              <a:lumMod val="60000"/>
              <a:lumOff val="40000"/>
              <a:alpha val="7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ерезовый остров-1 </a:t>
            </a: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границе </a:t>
            </a:r>
            <a:r>
              <a:rPr lang="ru-RU" sz="15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Колыванского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Мошковского районов, могильник включает несколько десятков погребений разных исторических эпох (ХII-ХIII века нашей эры</a:t>
            </a: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В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 время здесь ежегодно проводят исследования археологи Новосибирского государственного краеведческого </a:t>
            </a: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музея.</a:t>
            </a:r>
            <a:endParaRPr lang="ru-RU" sz="15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15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3178</TotalTime>
  <Words>1983</Words>
  <Application>Microsoft Office PowerPoint</Application>
  <PresentationFormat>Широкоэкранный</PresentationFormat>
  <Paragraphs>118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Zaruzhko Albina</dc:creator>
  <cp:lastModifiedBy>Zaruzhko Albina</cp:lastModifiedBy>
  <cp:revision>166</cp:revision>
  <cp:lastPrinted>2022-08-09T04:52:43Z</cp:lastPrinted>
  <dcterms:created xsi:type="dcterms:W3CDTF">2022-07-22T05:04:47Z</dcterms:created>
  <dcterms:modified xsi:type="dcterms:W3CDTF">2022-08-09T05:54:41Z</dcterms:modified>
</cp:coreProperties>
</file>