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bin" ContentType="application/vnd.openxmlformats-officedocument.oleObject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emf" ContentType="image/x-emf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wmf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4"/>
  </p:notesMasterIdLst>
  <p:sldIdLst>
    <p:sldId id="270" r:id="rId2"/>
    <p:sldId id="256" r:id="rId3"/>
    <p:sldId id="287" r:id="rId4"/>
    <p:sldId id="297" r:id="rId5"/>
    <p:sldId id="293" r:id="rId6"/>
    <p:sldId id="294" r:id="rId7"/>
    <p:sldId id="289" r:id="rId8"/>
    <p:sldId id="290" r:id="rId9"/>
    <p:sldId id="295" r:id="rId10"/>
    <p:sldId id="296" r:id="rId11"/>
    <p:sldId id="298" r:id="rId12"/>
    <p:sldId id="299" r:id="rId13"/>
  </p:sldIdLst>
  <p:sldSz cx="9144000" cy="6858000" type="screen4x3"/>
  <p:notesSz cx="6858000" cy="9947275"/>
  <p:defaultTextStyle>
    <a:defPPr>
      <a:defRPr lang="ru-RU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</p:showPr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7DF18680-E054-41AD-8BC1-D1AEF772440D}" styleName="Средний стиль 2 - акцент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9D7B26C5-4107-4FEC-AEDC-1716B250A1EF}" styleName="Светлый стиль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2D5ABB26-0587-4C30-8999-92F81FD0307C}" styleName="Нет стиля, нет сетки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3B4B98B0-60AC-42C2-AFA5-B58CD77FA1E5}" styleName="Светлый стиль 1 — акцент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B301B821-A1FF-4177-AEE7-76D212191A09}" styleName="Средний стиль 1 — акцент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2435" autoAdjust="0"/>
    <p:restoredTop sz="94660"/>
  </p:normalViewPr>
  <p:slideViewPr>
    <p:cSldViewPr>
      <p:cViewPr varScale="1">
        <p:scale>
          <a:sx n="85" d="100"/>
          <a:sy n="85" d="100"/>
        </p:scale>
        <p:origin x="-1176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80C05971-1ED7-4714-8813-2DEA710E5ADA}" type="datetimeFigureOut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942975" y="746125"/>
            <a:ext cx="4972050" cy="3730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ru-RU" noProof="0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724400"/>
            <a:ext cx="5486400" cy="44767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noProof="0" smtClean="0"/>
              <a:t>Образец текста</a:t>
            </a:r>
          </a:p>
          <a:p>
            <a:pPr lvl="1"/>
            <a:r>
              <a:rPr lang="ru-RU" noProof="0" smtClean="0"/>
              <a:t>Второй уровень</a:t>
            </a:r>
          </a:p>
          <a:p>
            <a:pPr lvl="2"/>
            <a:r>
              <a:rPr lang="ru-RU" noProof="0" smtClean="0"/>
              <a:t>Третий уровень</a:t>
            </a:r>
          </a:p>
          <a:p>
            <a:pPr lvl="3"/>
            <a:r>
              <a:rPr lang="ru-RU" noProof="0" smtClean="0"/>
              <a:t>Четвертый уровень</a:t>
            </a:r>
          </a:p>
          <a:p>
            <a:pPr lvl="4"/>
            <a:r>
              <a:rPr lang="ru-RU" noProof="0" smtClean="0"/>
              <a:t>Пятый уровень</a:t>
            </a:r>
            <a:endParaRPr lang="ru-RU" noProof="0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944880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944880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27F3CA24-0FCA-4874-8BAC-E5D6336F1CA3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1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5362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ru-RU" smtClean="0"/>
          </a:p>
        </p:txBody>
      </p:sp>
      <p:sp>
        <p:nvSpPr>
          <p:cNvPr id="15363" name="Номер слайда 3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3DFF983C-E9D9-4B65-AC5A-EE25C39F794B}" type="slidenum">
              <a:rPr lang="ru-RU">
                <a:solidFill>
                  <a:srgbClr val="000000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</a:t>
            </a:fld>
            <a:endParaRPr lang="ru-RU">
              <a:solidFill>
                <a:srgbClr val="000000"/>
              </a:solidFill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7" name="Образ слайда 1"/>
          <p:cNvSpPr>
            <a:spLocks noGrp="1" noRot="1" noChangeAspec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9458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ru-RU" smtClean="0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5F0258D7-ADFD-41DA-82AE-B1879F7D6A1F}" type="slidenum">
              <a:rPr lang="ru-RU" smtClean="0"/>
              <a:pPr>
                <a:defRPr/>
              </a:pPr>
              <a:t>4</a:t>
            </a:fld>
            <a:endParaRPr lang="ru-RU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7F2146-A040-4AA0-8525-78DE7519F988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87FD789-E7FC-4B03-BDBC-D22D70685CF4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83FD7C7-4EE3-4D0C-8D5E-280F76CF99A2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E3B2982-52F8-44EE-9240-50D4FF476205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84401CA-1D0B-4B73-98E0-D1B9C0D31599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3B42017-1FD4-41DB-91CC-6C85D576E63C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5FDDC66-3F71-46EB-B8D8-B1C51B8CC609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1123BC9-CAD6-4F99-9562-E20A3BB853C4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E25EEF3-03FC-4C34-8F4A-0312C467DBCE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8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9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96BE4C-53A5-4E1F-AEBB-A7E9AA367BB1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BB5C99F-8FDB-4272-8E53-F7E06C9D7079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4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5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0E4ACF-FC6C-4457-BB63-708A832FBC9C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5EE4FCB-9848-43B0-9795-1D6BC52F8BA3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3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4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51C4199-6CB2-4B37-B748-B23AED964670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53B309C-DF0D-4CBC-8B82-99BD06D6A079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6716876-4DBF-4310-B6BF-7EA7214A7867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ru-RU" noProof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4A27F51-DBC9-4E37-914C-B586E972C0A4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B30FC20-F589-4C10-84C4-C3D15155F238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91094E9-9E14-441B-B996-BDDCF4D2C229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A1CF348-C983-4E87-923B-67242DFE0A8C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72469C5-98DE-46F2-8FC1-16DB4DBDE4A0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95FBA3-7DF8-415D-B9C6-54928EAF6CA8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Заголовок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заголовка</a:t>
            </a:r>
          </a:p>
        </p:txBody>
      </p:sp>
      <p:sp>
        <p:nvSpPr>
          <p:cNvPr id="1027" name="Текст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13B8AF9F-DADA-4A71-B96A-2B59F9C4D712}" type="datetime1">
              <a:rPr lang="ru-RU"/>
              <a:pPr>
                <a:defRPr/>
              </a:pPr>
              <a:t>03.11.2015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875463" y="115888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81B315AD-B497-48D7-9F18-89E23337CC66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58" r:id="rId2"/>
    <p:sldLayoutId id="2147483657" r:id="rId3"/>
    <p:sldLayoutId id="2147483656" r:id="rId4"/>
    <p:sldLayoutId id="2147483655" r:id="rId5"/>
    <p:sldLayoutId id="2147483654" r:id="rId6"/>
    <p:sldLayoutId id="2147483653" r:id="rId7"/>
    <p:sldLayoutId id="2147483652" r:id="rId8"/>
    <p:sldLayoutId id="2147483651" r:id="rId9"/>
    <p:sldLayoutId id="2147483650" r:id="rId10"/>
    <p:sldLayoutId id="2147483649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2.v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3.v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7" name="TextBox 7"/>
          <p:cNvSpPr txBox="1">
            <a:spLocks noChangeArrowheads="1"/>
          </p:cNvSpPr>
          <p:nvPr/>
        </p:nvSpPr>
        <p:spPr bwMode="auto">
          <a:xfrm>
            <a:off x="3175000" y="5875338"/>
            <a:ext cx="2746375" cy="3000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lnSpc>
                <a:spcPct val="114000"/>
              </a:lnSpc>
            </a:pPr>
            <a:r>
              <a:rPr lang="ru-RU" sz="1200" b="1">
                <a:solidFill>
                  <a:srgbClr val="254061"/>
                </a:solidFill>
                <a:latin typeface="Cambria" pitchFamily="18" charset="0"/>
              </a:rPr>
              <a:t>10.09.2015</a:t>
            </a:r>
          </a:p>
        </p:txBody>
      </p:sp>
      <p:sp>
        <p:nvSpPr>
          <p:cNvPr id="14338" name="Прямоугольник 10"/>
          <p:cNvSpPr>
            <a:spLocks noChangeArrowheads="1"/>
          </p:cNvSpPr>
          <p:nvPr/>
        </p:nvSpPr>
        <p:spPr bwMode="auto">
          <a:xfrm>
            <a:off x="1936750" y="2565400"/>
            <a:ext cx="5230813" cy="1743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lnSpc>
                <a:spcPct val="150000"/>
              </a:lnSpc>
            </a:pPr>
            <a:r>
              <a:rPr lang="ru-RU" b="1">
                <a:solidFill>
                  <a:srgbClr val="17375E"/>
                </a:solidFill>
                <a:latin typeface="PT Sans"/>
              </a:rPr>
              <a:t>Тогучинский район Новосибирской области</a:t>
            </a:r>
            <a:endParaRPr lang="en-US" b="1">
              <a:solidFill>
                <a:srgbClr val="17375E"/>
              </a:solidFill>
              <a:latin typeface="PT Sans"/>
            </a:endParaRPr>
          </a:p>
          <a:p>
            <a:pPr algn="ctr">
              <a:lnSpc>
                <a:spcPct val="150000"/>
              </a:lnSpc>
            </a:pPr>
            <a:endParaRPr lang="ru-RU" b="1">
              <a:solidFill>
                <a:srgbClr val="17375E"/>
              </a:solidFill>
              <a:latin typeface="PT Sans"/>
            </a:endParaRPr>
          </a:p>
          <a:p>
            <a:pPr algn="ctr">
              <a:lnSpc>
                <a:spcPct val="150000"/>
              </a:lnSpc>
            </a:pPr>
            <a:r>
              <a:rPr lang="ru-RU" b="1">
                <a:solidFill>
                  <a:srgbClr val="17375E"/>
                </a:solidFill>
                <a:latin typeface="PT Sans"/>
              </a:rPr>
              <a:t>КОНЦЕПЦИЯ ПРОЕКТА</a:t>
            </a:r>
          </a:p>
          <a:p>
            <a:pPr algn="ctr">
              <a:lnSpc>
                <a:spcPct val="150000"/>
              </a:lnSpc>
            </a:pPr>
            <a:r>
              <a:rPr lang="ru-RU" b="1">
                <a:solidFill>
                  <a:srgbClr val="17375E"/>
                </a:solidFill>
                <a:latin typeface="PT Sans"/>
              </a:rPr>
              <a:t>Строительство детского сада на 230 мест </a:t>
            </a:r>
          </a:p>
        </p:txBody>
      </p:sp>
      <p:sp>
        <p:nvSpPr>
          <p:cNvPr id="14339" name="TextBox 1"/>
          <p:cNvSpPr txBox="1">
            <a:spLocks noChangeArrowheads="1"/>
          </p:cNvSpPr>
          <p:nvPr/>
        </p:nvSpPr>
        <p:spPr bwMode="auto">
          <a:xfrm>
            <a:off x="1920875" y="1268413"/>
            <a:ext cx="5256213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endParaRPr lang="ru-RU">
              <a:latin typeface="Calibri" pitchFamily="34" charset="0"/>
            </a:endParaRPr>
          </a:p>
        </p:txBody>
      </p:sp>
      <p:pic>
        <p:nvPicPr>
          <p:cNvPr id="14342" name="Picture 6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900113" y="260350"/>
            <a:ext cx="1550987" cy="2232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Прямоугольник 6"/>
          <p:cNvSpPr/>
          <p:nvPr/>
        </p:nvSpPr>
        <p:spPr>
          <a:xfrm>
            <a:off x="6659563" y="6275388"/>
            <a:ext cx="1944687" cy="584200"/>
          </a:xfrm>
          <a:prstGeom prst="rect">
            <a:avLst/>
          </a:prstGeom>
          <a:solidFill>
            <a:schemeClr val="bg1">
              <a:alpha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 dirty="0"/>
          </a:p>
        </p:txBody>
      </p:sp>
      <p:sp>
        <p:nvSpPr>
          <p:cNvPr id="16386" name="TextBox 8"/>
          <p:cNvSpPr txBox="1">
            <a:spLocks noChangeArrowheads="1"/>
          </p:cNvSpPr>
          <p:nvPr/>
        </p:nvSpPr>
        <p:spPr bwMode="auto">
          <a:xfrm>
            <a:off x="396875" y="196850"/>
            <a:ext cx="1335088" cy="36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b="1">
                <a:solidFill>
                  <a:srgbClr val="C7161E"/>
                </a:solidFill>
                <a:latin typeface="ChaletE-LondonEighty"/>
              </a:rPr>
              <a:t>О проекте</a:t>
            </a:r>
          </a:p>
        </p:txBody>
      </p:sp>
      <p:sp>
        <p:nvSpPr>
          <p:cNvPr id="10" name="Прямоугольник 9"/>
          <p:cNvSpPr/>
          <p:nvPr/>
        </p:nvSpPr>
        <p:spPr>
          <a:xfrm>
            <a:off x="350838" y="728663"/>
            <a:ext cx="8337550" cy="261937"/>
          </a:xfrm>
          <a:prstGeom prst="rect">
            <a:avLst/>
          </a:prstGeom>
          <a:solidFill>
            <a:schemeClr val="accent1">
              <a:lumMod val="20000"/>
              <a:lumOff val="80000"/>
              <a:alpha val="50000"/>
            </a:schemeClr>
          </a:solidFill>
        </p:spPr>
        <p:txBody>
          <a:bodyPr>
            <a:spAutoFit/>
          </a:bodyPr>
          <a:lstStyle/>
          <a:p>
            <a:pPr algn="just">
              <a:defRPr/>
            </a:pPr>
            <a:r>
              <a:rPr lang="en-US" sz="1100">
                <a:latin typeface="Arial" charset="0"/>
                <a:cs typeface="Arial" charset="0"/>
              </a:rPr>
              <a:t>[</a:t>
            </a:r>
            <a:r>
              <a:rPr lang="ru-RU" sz="1100">
                <a:latin typeface="Arial" charset="0"/>
                <a:cs typeface="Arial" charset="0"/>
              </a:rPr>
              <a:t>Строительство детского сада на 230 мест</a:t>
            </a:r>
            <a:r>
              <a:rPr lang="en-US" sz="1100">
                <a:latin typeface="Arial" charset="0"/>
                <a:cs typeface="Arial" charset="0"/>
              </a:rPr>
              <a:t>]</a:t>
            </a:r>
            <a:endParaRPr lang="ru-RU" sz="1100">
              <a:latin typeface="Arial" charset="0"/>
              <a:cs typeface="Arial" charset="0"/>
            </a:endParaRPr>
          </a:p>
        </p:txBody>
      </p:sp>
      <p:graphicFrame>
        <p:nvGraphicFramePr>
          <p:cNvPr id="16426" name="Group 42"/>
          <p:cNvGraphicFramePr>
            <a:graphicFrameLocks noGrp="1"/>
          </p:cNvGraphicFramePr>
          <p:nvPr/>
        </p:nvGraphicFramePr>
        <p:xfrm>
          <a:off x="350838" y="1087438"/>
          <a:ext cx="8337550" cy="5546725"/>
        </p:xfrm>
        <a:graphic>
          <a:graphicData uri="http://schemas.openxmlformats.org/drawingml/2006/table">
            <a:tbl>
              <a:tblPr/>
              <a:tblGrid>
                <a:gridCol w="477837"/>
                <a:gridCol w="3095625"/>
                <a:gridCol w="4764088"/>
              </a:tblGrid>
              <a:tr h="3444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№1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Основные параметры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Значение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127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Основная цель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Строительство детского сада на 230 мест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417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Уровень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Муниципальный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26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Форма реализации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Соглашение </a:t>
                      </a:r>
                      <a:r>
                        <a:rPr kumimoji="0" lang="ru-RU" sz="11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муниципально</a:t>
                      </a: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-частного партнерства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417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4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Объекты соглашения</a:t>
                      </a:r>
                      <a:endParaRPr kumimoji="0" lang="ru-RU" sz="8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Детский сад по адресу: г. Тогучин,  ул. Бригадная,  22. Двухэтажное здание с подвалом 59,12*35,9 м с гимнастическим и музыкальным залами на 230 мест.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17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5</a:t>
                      </a: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Ориентировочный срок реализации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2016 - 2030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7969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6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Сроки реализации основных этапов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 - конкурсные процедуры – 3 -4 квартал 2016г.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-"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инвестиционная стадия – 2017-2019 гг.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-"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эксплуатационная стадия –2019- 2030 гг. 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Char char="-"/>
                        <a:tabLst/>
                      </a:pPr>
                      <a:endParaRPr kumimoji="0" lang="ru-RU" sz="1100" b="0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17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7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Предполагаемая общая стоимость реализации проекта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200,0 </a:t>
                      </a:r>
                      <a:r>
                        <a:rPr kumimoji="0" lang="ru-RU" sz="11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млн.руб</a:t>
                      </a: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.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417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8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Предполагаемый объем финансирования капитальных затрат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197,5 млн. руб. -частный инвестор</a:t>
                      </a: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2.5 млн. </a:t>
                      </a:r>
                      <a:r>
                        <a:rPr kumimoji="0" lang="ru-RU" sz="1100" b="0" i="0" u="none" strike="noStrike" cap="none" normalizeH="0" baseline="0" dirty="0" err="1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руб</a:t>
                      </a: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 – администрация Тогучинского района 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5826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9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Предполагаемый объем финансирования проекта в период эксплуатации</a:t>
                      </a: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 197,50 млн. руб. – администрация Тогучинского района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544513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26" name="TextBox 5"/>
          <p:cNvSpPr txBox="1">
            <a:spLocks noChangeArrowheads="1"/>
          </p:cNvSpPr>
          <p:nvPr/>
        </p:nvSpPr>
        <p:spPr bwMode="auto">
          <a:xfrm>
            <a:off x="250825" y="333375"/>
            <a:ext cx="8569325" cy="368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Характеристика ситуации</a:t>
            </a:r>
            <a:endParaRPr lang="ru-RU" b="1">
              <a:latin typeface="ChaletE-LondonEighty"/>
            </a:endParaRPr>
          </a:p>
        </p:txBody>
      </p:sp>
      <p:sp>
        <p:nvSpPr>
          <p:cNvPr id="17427" name="Rectangle 6"/>
          <p:cNvSpPr>
            <a:spLocks noChangeArrowheads="1"/>
          </p:cNvSpPr>
          <p:nvPr/>
        </p:nvSpPr>
        <p:spPr bwMode="auto">
          <a:xfrm>
            <a:off x="0" y="11430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ru-RU"/>
          </a:p>
        </p:txBody>
      </p:sp>
      <p:graphicFrame>
        <p:nvGraphicFramePr>
          <p:cNvPr id="17425" name="Object 17"/>
          <p:cNvGraphicFramePr>
            <a:graphicFrameLocks noChangeAspect="1"/>
          </p:cNvGraphicFramePr>
          <p:nvPr/>
        </p:nvGraphicFramePr>
        <p:xfrm>
          <a:off x="827088" y="981075"/>
          <a:ext cx="7129462" cy="5200650"/>
        </p:xfrm>
        <a:graphic>
          <a:graphicData uri="http://schemas.openxmlformats.org/presentationml/2006/ole">
            <p:oleObj spid="_x0000_s17425" name="Слайд" r:id="rId3" imgW="4542878" imgH="3407786" progId="PowerPoint.Slide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Rectangle 6"/>
          <p:cNvSpPr>
            <a:spLocks noGrp="1"/>
          </p:cNvSpPr>
          <p:nvPr>
            <p:ph type="body" idx="1"/>
          </p:nvPr>
        </p:nvSpPr>
        <p:spPr>
          <a:xfrm>
            <a:off x="468313" y="115888"/>
            <a:ext cx="8229600" cy="6626225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Площадь Тогучинского района: 605,8 тыс.га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   Население: 58576 человек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   Плотность населения:     - 9,7 чел/кв.км.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    Рождаемость:      12,2 на 1000 человек населения</a:t>
            </a:r>
            <a:r>
              <a:rPr lang="ru-RU" sz="1400" b="1" smtClean="0">
                <a:latin typeface="Times New Roman" pitchFamily="18" charset="0"/>
              </a:rPr>
              <a:t>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В состав района входят 22 муниципальных поселения. В районе 105 населенных пунктов, из них 1- гТогучин, 1 – р.п. Горный , 103 села. 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Развитие Тогучинский район за последние годы,  </a:t>
            </a:r>
            <a:r>
              <a:rPr lang="ru-RU" sz="1400" smtClean="0">
                <a:latin typeface="Times New Roman" pitchFamily="18" charset="0"/>
                <a:cs typeface="Times New Roman" pitchFamily="18" charset="0"/>
              </a:rPr>
              <a:t>свидетельствуют  об устойчивом росте показателей в основных отраслях экономики и социальной сферы.  </a:t>
            </a:r>
          </a:p>
          <a:p>
            <a:pPr algn="just"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sz="1400" smtClean="0">
                <a:latin typeface="Times New Roman" pitchFamily="18" charset="0"/>
              </a:rPr>
              <a:t>Промышленность</a:t>
            </a:r>
            <a:r>
              <a:rPr lang="ru-RU" sz="1400" b="1" smtClean="0">
                <a:latin typeface="Times New Roman" pitchFamily="18" charset="0"/>
              </a:rPr>
              <a:t> </a:t>
            </a:r>
            <a:r>
              <a:rPr lang="ru-RU" sz="1400" smtClean="0">
                <a:latin typeface="Times New Roman" pitchFamily="18" charset="0"/>
              </a:rPr>
              <a:t>является ведущей отраслью экономики района. Почти 90 % от общего объема промышленного производства приходится на производство строительных материалов.. Выпуском промышленной продукции в районе занимаются 19 предприятий.    Объем отгруженных товаров собственного производства, выполненных работ и услуг промышленными предприятиями за 2014 год составил 7,98</a:t>
            </a:r>
            <a:r>
              <a:rPr lang="ru-RU" sz="1400" b="1" smtClean="0">
                <a:latin typeface="Times New Roman" pitchFamily="18" charset="0"/>
              </a:rPr>
              <a:t> </a:t>
            </a:r>
            <a:r>
              <a:rPr lang="ru-RU" sz="1400" smtClean="0">
                <a:latin typeface="Times New Roman" pitchFamily="18" charset="0"/>
              </a:rPr>
              <a:t>млрд. руб.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Сельскохозяйственным производством в районе занимаются 27 сельскохозяйственных  предприятий и более 100 крестьянско-фермерских хозяйств. На долю сельскохозяйственных предприятий приходится 70 % объема произведенной сельскохозяйственной продукции.   Объем производства продукции сельского хозяйства в 2014 году составил 2177,5 млн. руб.,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     Объём капитальных вложений за 2014  года во все сферы экономики составил     2870  млн. руб., из них приходится  16,4 % на промышленность, 18,1 % на строительство жилья,  17,4  % сельское хозяйство,    9,1  % на дорожно-строительные работы.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Объём СМР составил   1197 млн.руб.  За 2014 г  введено 14002,1 кв.м жилья.</a:t>
            </a:r>
          </a:p>
          <a:p>
            <a:pPr>
              <a:lnSpc>
                <a:spcPct val="80000"/>
              </a:lnSpc>
              <a:spcBef>
                <a:spcPct val="0"/>
              </a:spcBef>
            </a:pPr>
            <a:r>
              <a:rPr lang="ru-RU" sz="1400" smtClean="0">
                <a:latin typeface="Times New Roman" pitchFamily="18" charset="0"/>
                <a:cs typeface="Times New Roman" pitchFamily="18" charset="0"/>
              </a:rPr>
              <a:t>В районе функционирует 49 образовательных учреждения. Из них: 29 средних школы, 2 основных школы; 1 начальная школа;  1 комплекс «начальная школа – детский сад»;  одна вечерняя (сменная) школа при исправительном учреждении; 1 специальная коррекционная школа 8-го вида;        3 учреждения дополнительного образования; 11 детских садов.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        В детских садах и дошкольных группах воспитывается 2482 ребёнка.  Очерёдность в дошкольные   учреждения района,  по  данным информационной системы «электронный детский  сад», составляет 788 детей в возрасте от рождения до 7 лет  (из них в возрасте от 3-х лет до 7 лет – 103 ребенка).</a:t>
            </a:r>
          </a:p>
          <a:p>
            <a:pPr>
              <a:lnSpc>
                <a:spcPct val="80000"/>
              </a:lnSpc>
            </a:pPr>
            <a:r>
              <a:rPr lang="ru-RU" sz="1400" smtClean="0">
                <a:latin typeface="Times New Roman" pitchFamily="18" charset="0"/>
              </a:rPr>
              <a:t>Нехватка мест в дошкольных учреждениях – проблема, возникшая на сегодня не только в г. Тогучине, но и во всей России. Причина дефицита в первую очередь  - в увеличении рождаемости. Во-вторых. В силу разных жизненных обстоятельств молодые мамы начали раньше выходить на  работу из декретного отпуска. Повышение качества и доступность дошкольного образования  - важнейшая задача органов местного самоуправления Тогучинского района, решение которой значительно позволит  улучшить качество жизни жителей Тогучинского района.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TextBox 48"/>
          <p:cNvSpPr txBox="1">
            <a:spLocks noChangeArrowheads="1"/>
          </p:cNvSpPr>
          <p:nvPr/>
        </p:nvSpPr>
        <p:spPr bwMode="auto">
          <a:xfrm>
            <a:off x="563563" y="388938"/>
            <a:ext cx="6024562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                       Правовая структура проекта</a:t>
            </a:r>
          </a:p>
        </p:txBody>
      </p:sp>
      <p:sp>
        <p:nvSpPr>
          <p:cNvPr id="34" name="Прямоугольник 33"/>
          <p:cNvSpPr/>
          <p:nvPr/>
        </p:nvSpPr>
        <p:spPr>
          <a:xfrm>
            <a:off x="350838" y="1162050"/>
            <a:ext cx="8337550" cy="260350"/>
          </a:xfrm>
          <a:prstGeom prst="rect">
            <a:avLst/>
          </a:prstGeom>
          <a:solidFill>
            <a:schemeClr val="accent1">
              <a:lumMod val="20000"/>
              <a:lumOff val="80000"/>
              <a:alpha val="50000"/>
            </a:schemeClr>
          </a:solidFill>
        </p:spPr>
        <p:txBody>
          <a:bodyPr>
            <a:spAutoFit/>
          </a:bodyPr>
          <a:lstStyle/>
          <a:p>
            <a:pPr algn="just">
              <a:defRPr/>
            </a:pPr>
            <a:endParaRPr lang="en-US" sz="1100">
              <a:latin typeface="Arial" charset="0"/>
              <a:cs typeface="Arial" charset="0"/>
            </a:endParaRPr>
          </a:p>
        </p:txBody>
      </p:sp>
      <p:sp>
        <p:nvSpPr>
          <p:cNvPr id="42" name="Прямоугольник 41"/>
          <p:cNvSpPr/>
          <p:nvPr/>
        </p:nvSpPr>
        <p:spPr>
          <a:xfrm>
            <a:off x="1258888" y="3933825"/>
            <a:ext cx="1466850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200">
                <a:solidFill>
                  <a:srgbClr val="000000"/>
                </a:solidFill>
              </a:rPr>
              <a:t>Финансовая организация</a:t>
            </a:r>
          </a:p>
        </p:txBody>
      </p:sp>
      <p:sp>
        <p:nvSpPr>
          <p:cNvPr id="52" name="Прямоугольник 51"/>
          <p:cNvSpPr/>
          <p:nvPr/>
        </p:nvSpPr>
        <p:spPr>
          <a:xfrm>
            <a:off x="7167563" y="3921125"/>
            <a:ext cx="1436687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200">
                <a:solidFill>
                  <a:srgbClr val="000000"/>
                </a:solidFill>
              </a:rPr>
              <a:t>Муниципальное образование</a:t>
            </a:r>
          </a:p>
        </p:txBody>
      </p:sp>
      <p:sp>
        <p:nvSpPr>
          <p:cNvPr id="53" name="Прямоугольник 52"/>
          <p:cNvSpPr/>
          <p:nvPr/>
        </p:nvSpPr>
        <p:spPr>
          <a:xfrm>
            <a:off x="4427538" y="3933825"/>
            <a:ext cx="1223962" cy="738188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200" b="1">
                <a:solidFill>
                  <a:srgbClr val="000000"/>
                </a:solidFill>
              </a:rPr>
              <a:t>Частный партнёр застройщик</a:t>
            </a:r>
          </a:p>
        </p:txBody>
      </p:sp>
      <p:sp>
        <p:nvSpPr>
          <p:cNvPr id="20486" name="TextBox 53"/>
          <p:cNvSpPr txBox="1">
            <a:spLocks noChangeArrowheads="1"/>
          </p:cNvSpPr>
          <p:nvPr/>
        </p:nvSpPr>
        <p:spPr bwMode="auto">
          <a:xfrm>
            <a:off x="2841625" y="3513138"/>
            <a:ext cx="1262063" cy="549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ru-RU" sz="1000">
                <a:latin typeface="Calibri" pitchFamily="34" charset="0"/>
              </a:rPr>
              <a:t>Обслуживание долга по кап.инвестициям</a:t>
            </a:r>
          </a:p>
        </p:txBody>
      </p:sp>
      <p:sp>
        <p:nvSpPr>
          <p:cNvPr id="20487" name="TextBox 57"/>
          <p:cNvSpPr txBox="1">
            <a:spLocks noChangeArrowheads="1"/>
          </p:cNvSpPr>
          <p:nvPr/>
        </p:nvSpPr>
        <p:spPr bwMode="auto">
          <a:xfrm>
            <a:off x="5629275" y="3590925"/>
            <a:ext cx="1446213" cy="244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ru-RU" sz="1000">
                <a:latin typeface="Calibri" pitchFamily="34" charset="0"/>
              </a:rPr>
              <a:t>Соглашение о МЧП</a:t>
            </a:r>
          </a:p>
        </p:txBody>
      </p:sp>
      <p:sp>
        <p:nvSpPr>
          <p:cNvPr id="77" name="Прямоугольник 76"/>
          <p:cNvSpPr/>
          <p:nvPr/>
        </p:nvSpPr>
        <p:spPr>
          <a:xfrm>
            <a:off x="2916238" y="4797425"/>
            <a:ext cx="1466850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000">
                <a:solidFill>
                  <a:srgbClr val="000000"/>
                </a:solidFill>
              </a:rPr>
              <a:t>Строительство и ввод в эксплуатацию</a:t>
            </a:r>
          </a:p>
        </p:txBody>
      </p:sp>
      <p:sp>
        <p:nvSpPr>
          <p:cNvPr id="78" name="Прямоугольник 77"/>
          <p:cNvSpPr/>
          <p:nvPr/>
        </p:nvSpPr>
        <p:spPr>
          <a:xfrm>
            <a:off x="4140200" y="5661025"/>
            <a:ext cx="1466850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200">
                <a:solidFill>
                  <a:srgbClr val="000000"/>
                </a:solidFill>
              </a:rPr>
              <a:t>Объект инфраструктуры образования</a:t>
            </a:r>
          </a:p>
        </p:txBody>
      </p:sp>
      <p:sp>
        <p:nvSpPr>
          <p:cNvPr id="20490" name="Text Box 19"/>
          <p:cNvSpPr txBox="1">
            <a:spLocks noChangeArrowheads="1"/>
          </p:cNvSpPr>
          <p:nvPr/>
        </p:nvSpPr>
        <p:spPr bwMode="auto">
          <a:xfrm>
            <a:off x="7019925" y="5516563"/>
            <a:ext cx="15113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sz="1200"/>
              <a:t>Эксплуатирующая организация</a:t>
            </a:r>
          </a:p>
        </p:txBody>
      </p:sp>
      <p:sp>
        <p:nvSpPr>
          <p:cNvPr id="20491" name="Text Box 20"/>
          <p:cNvSpPr txBox="1">
            <a:spLocks noChangeArrowheads="1"/>
          </p:cNvSpPr>
          <p:nvPr/>
        </p:nvSpPr>
        <p:spPr bwMode="auto">
          <a:xfrm>
            <a:off x="2967038" y="4484688"/>
            <a:ext cx="577850" cy="244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000"/>
              <a:t>Кредит</a:t>
            </a:r>
          </a:p>
        </p:txBody>
      </p:sp>
      <p:sp>
        <p:nvSpPr>
          <p:cNvPr id="20492" name="Text Box 21"/>
          <p:cNvSpPr txBox="1">
            <a:spLocks noChangeArrowheads="1"/>
          </p:cNvSpPr>
          <p:nvPr/>
        </p:nvSpPr>
        <p:spPr bwMode="auto">
          <a:xfrm>
            <a:off x="5200650" y="4891088"/>
            <a:ext cx="917575" cy="5191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000"/>
              <a:t>Тех</a:t>
            </a:r>
            <a:r>
              <a:rPr lang="ru-RU"/>
              <a:t>.</a:t>
            </a:r>
          </a:p>
          <a:p>
            <a:r>
              <a:rPr lang="ru-RU" sz="1000"/>
              <a:t>эксплуатация</a:t>
            </a:r>
          </a:p>
        </p:txBody>
      </p:sp>
      <p:sp>
        <p:nvSpPr>
          <p:cNvPr id="20493" name="Text Box 22"/>
          <p:cNvSpPr txBox="1">
            <a:spLocks noChangeArrowheads="1"/>
          </p:cNvSpPr>
          <p:nvPr/>
        </p:nvSpPr>
        <p:spPr bwMode="auto">
          <a:xfrm>
            <a:off x="5775325" y="4352925"/>
            <a:ext cx="1139825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900"/>
              <a:t>Выкупные платежи</a:t>
            </a:r>
          </a:p>
        </p:txBody>
      </p:sp>
      <p:sp>
        <p:nvSpPr>
          <p:cNvPr id="20494" name="Text Box 23"/>
          <p:cNvSpPr txBox="1">
            <a:spLocks noChangeArrowheads="1"/>
          </p:cNvSpPr>
          <p:nvPr/>
        </p:nvSpPr>
        <p:spPr bwMode="auto">
          <a:xfrm>
            <a:off x="6659563" y="4845050"/>
            <a:ext cx="2757487" cy="2444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sz="1000"/>
              <a:t>Договор аренды земельного участка</a:t>
            </a:r>
          </a:p>
        </p:txBody>
      </p:sp>
      <p:sp>
        <p:nvSpPr>
          <p:cNvPr id="20495" name="Text Box 24"/>
          <p:cNvSpPr txBox="1">
            <a:spLocks noChangeArrowheads="1"/>
          </p:cNvSpPr>
          <p:nvPr/>
        </p:nvSpPr>
        <p:spPr bwMode="auto">
          <a:xfrm>
            <a:off x="5992813" y="5853113"/>
            <a:ext cx="1127125" cy="396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000"/>
              <a:t>Эксплуатация </a:t>
            </a:r>
          </a:p>
          <a:p>
            <a:r>
              <a:rPr lang="ru-RU" sz="1000"/>
              <a:t>«оказание услуг»</a:t>
            </a:r>
          </a:p>
        </p:txBody>
      </p:sp>
      <p:sp>
        <p:nvSpPr>
          <p:cNvPr id="20496" name="Line 25"/>
          <p:cNvSpPr>
            <a:spLocks noChangeShapeType="1"/>
          </p:cNvSpPr>
          <p:nvPr/>
        </p:nvSpPr>
        <p:spPr bwMode="auto">
          <a:xfrm>
            <a:off x="4859338" y="4652963"/>
            <a:ext cx="0" cy="9366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497" name="Line 27"/>
          <p:cNvSpPr>
            <a:spLocks noChangeShapeType="1"/>
          </p:cNvSpPr>
          <p:nvPr/>
        </p:nvSpPr>
        <p:spPr bwMode="auto">
          <a:xfrm>
            <a:off x="5580063" y="5805488"/>
            <a:ext cx="1512887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498" name="Line 28"/>
          <p:cNvSpPr>
            <a:spLocks noChangeShapeType="1"/>
          </p:cNvSpPr>
          <p:nvPr/>
        </p:nvSpPr>
        <p:spPr bwMode="auto">
          <a:xfrm>
            <a:off x="5508625" y="4581525"/>
            <a:ext cx="1944688" cy="9366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499" name="Line 29"/>
          <p:cNvSpPr>
            <a:spLocks noChangeShapeType="1"/>
          </p:cNvSpPr>
          <p:nvPr/>
        </p:nvSpPr>
        <p:spPr bwMode="auto">
          <a:xfrm flipH="1" flipV="1">
            <a:off x="5580063" y="4221163"/>
            <a:ext cx="1655762" cy="144462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500" name="Line 30"/>
          <p:cNvSpPr>
            <a:spLocks noChangeShapeType="1"/>
          </p:cNvSpPr>
          <p:nvPr/>
        </p:nvSpPr>
        <p:spPr bwMode="auto">
          <a:xfrm>
            <a:off x="2700338" y="4292600"/>
            <a:ext cx="1655762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501" name="Line 33"/>
          <p:cNvSpPr>
            <a:spLocks noChangeShapeType="1"/>
          </p:cNvSpPr>
          <p:nvPr/>
        </p:nvSpPr>
        <p:spPr bwMode="auto">
          <a:xfrm flipV="1">
            <a:off x="5076825" y="3860800"/>
            <a:ext cx="2303463" cy="730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 type="triangle" w="med" len="med"/>
            <a:tailEnd type="triangle" w="med" len="med"/>
          </a:ln>
        </p:spPr>
        <p:txBody>
          <a:bodyPr/>
          <a:lstStyle/>
          <a:p>
            <a:endParaRPr lang="ru-RU"/>
          </a:p>
        </p:txBody>
      </p:sp>
      <p:sp>
        <p:nvSpPr>
          <p:cNvPr id="20502" name="Text Box 25"/>
          <p:cNvSpPr txBox="1">
            <a:spLocks noChangeArrowheads="1"/>
          </p:cNvSpPr>
          <p:nvPr/>
        </p:nvSpPr>
        <p:spPr bwMode="auto">
          <a:xfrm>
            <a:off x="323850" y="981075"/>
            <a:ext cx="8496300" cy="1155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/>
            <a:r>
              <a:rPr lang="ru-RU" sz="1400" b="1"/>
              <a:t>1. Частный партнёр осуществляет строительство объекта</a:t>
            </a:r>
          </a:p>
          <a:p>
            <a:pPr marL="342900" indent="-342900"/>
            <a:r>
              <a:rPr lang="ru-RU" sz="1400" b="1"/>
              <a:t>2. По окончании строительства осуществляется регистрация права собственности ЧП на объект</a:t>
            </a:r>
          </a:p>
          <a:p>
            <a:pPr marL="342900" indent="-342900"/>
            <a:r>
              <a:rPr lang="ru-RU" sz="1400" b="1"/>
              <a:t> 3. Объект передаётся ЧП на праве владения и пользования на срок соглашения о МЧП</a:t>
            </a:r>
          </a:p>
          <a:p>
            <a:pPr marL="342900" indent="-342900"/>
            <a:r>
              <a:rPr lang="ru-RU" sz="1400" b="1"/>
              <a:t>4. ЧП осуществляет деятельность с использованием объекта до прекращения соглашения о МЧП</a:t>
            </a:r>
          </a:p>
          <a:p>
            <a:pPr marL="342900" indent="-342900"/>
            <a:r>
              <a:rPr lang="ru-RU" sz="1400" b="1"/>
              <a:t>5. При прекращении соглашения о МЧП объект передаётся Публичному партнёру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5" name="TextBox 42"/>
          <p:cNvSpPr txBox="1">
            <a:spLocks noChangeArrowheads="1"/>
          </p:cNvSpPr>
          <p:nvPr/>
        </p:nvSpPr>
        <p:spPr bwMode="auto">
          <a:xfrm>
            <a:off x="395288" y="260350"/>
            <a:ext cx="6985000" cy="36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                                Финансовая структура проекта</a:t>
            </a:r>
          </a:p>
        </p:txBody>
      </p:sp>
      <p:sp>
        <p:nvSpPr>
          <p:cNvPr id="44" name="Прямоугольник 43"/>
          <p:cNvSpPr/>
          <p:nvPr/>
        </p:nvSpPr>
        <p:spPr>
          <a:xfrm>
            <a:off x="3906838" y="2613025"/>
            <a:ext cx="1223962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000" b="1">
                <a:solidFill>
                  <a:srgbClr val="000000"/>
                </a:solidFill>
              </a:rPr>
              <a:t>Частный партнёр</a:t>
            </a:r>
          </a:p>
        </p:txBody>
      </p:sp>
      <p:cxnSp>
        <p:nvCxnSpPr>
          <p:cNvPr id="58" name="Прямая со стрелкой 57"/>
          <p:cNvCxnSpPr>
            <a:stCxn id="63" idx="3"/>
            <a:endCxn id="44" idx="1"/>
          </p:cNvCxnSpPr>
          <p:nvPr/>
        </p:nvCxnSpPr>
        <p:spPr>
          <a:xfrm>
            <a:off x="2060575" y="2973388"/>
            <a:ext cx="1846263" cy="0"/>
          </a:xfrm>
          <a:prstGeom prst="straightConnector1">
            <a:avLst/>
          </a:prstGeom>
          <a:ln w="158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3" name="Прямоугольник 62"/>
          <p:cNvSpPr/>
          <p:nvPr/>
        </p:nvSpPr>
        <p:spPr>
          <a:xfrm>
            <a:off x="755650" y="2613025"/>
            <a:ext cx="1304925" cy="7207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1000" dirty="0">
                <a:solidFill>
                  <a:sysClr val="windowText" lastClr="000000"/>
                </a:solidFill>
              </a:rPr>
              <a:t>Финансирующая организация</a:t>
            </a:r>
          </a:p>
        </p:txBody>
      </p:sp>
      <p:sp>
        <p:nvSpPr>
          <p:cNvPr id="68" name="Прямоугольник 67"/>
          <p:cNvSpPr/>
          <p:nvPr/>
        </p:nvSpPr>
        <p:spPr>
          <a:xfrm>
            <a:off x="7019925" y="2433638"/>
            <a:ext cx="1223963" cy="107950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ru-RU" sz="1000">
                <a:solidFill>
                  <a:srgbClr val="000000"/>
                </a:solidFill>
              </a:rPr>
              <a:t>Публичный партнёр</a:t>
            </a:r>
          </a:p>
        </p:txBody>
      </p:sp>
      <p:cxnSp>
        <p:nvCxnSpPr>
          <p:cNvPr id="70" name="Прямая со стрелкой 69"/>
          <p:cNvCxnSpPr>
            <a:stCxn id="44" idx="3"/>
            <a:endCxn id="68" idx="1"/>
          </p:cNvCxnSpPr>
          <p:nvPr/>
        </p:nvCxnSpPr>
        <p:spPr>
          <a:xfrm flipV="1">
            <a:off x="5130800" y="2973388"/>
            <a:ext cx="1889125" cy="0"/>
          </a:xfrm>
          <a:prstGeom prst="straightConnector1">
            <a:avLst/>
          </a:prstGeom>
          <a:ln w="19050">
            <a:solidFill>
              <a:schemeClr val="tx1"/>
            </a:solidFill>
            <a:headEnd type="triangle"/>
            <a:tailEnd type="non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1511" name="TextBox 71"/>
          <p:cNvSpPr txBox="1">
            <a:spLocks noChangeArrowheads="1"/>
          </p:cNvSpPr>
          <p:nvPr/>
        </p:nvSpPr>
        <p:spPr bwMode="auto">
          <a:xfrm>
            <a:off x="2124075" y="2606675"/>
            <a:ext cx="1727200" cy="24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ru-RU" sz="1000">
                <a:latin typeface="Calibri" pitchFamily="34" charset="0"/>
              </a:rPr>
              <a:t>Долговое финансирование</a:t>
            </a:r>
          </a:p>
        </p:txBody>
      </p:sp>
      <p:sp>
        <p:nvSpPr>
          <p:cNvPr id="21512" name="TextBox 72"/>
          <p:cNvSpPr txBox="1">
            <a:spLocks noChangeArrowheads="1"/>
          </p:cNvSpPr>
          <p:nvPr/>
        </p:nvSpPr>
        <p:spPr bwMode="auto">
          <a:xfrm>
            <a:off x="2268538" y="3038475"/>
            <a:ext cx="1468437" cy="24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ru-RU" sz="1000">
                <a:latin typeface="Calibri" pitchFamily="34" charset="0"/>
              </a:rPr>
              <a:t>Обслуживание  долга</a:t>
            </a:r>
          </a:p>
        </p:txBody>
      </p:sp>
      <p:sp>
        <p:nvSpPr>
          <p:cNvPr id="21513" name="TextBox 83"/>
          <p:cNvSpPr txBox="1">
            <a:spLocks noChangeArrowheads="1"/>
          </p:cNvSpPr>
          <p:nvPr/>
        </p:nvSpPr>
        <p:spPr bwMode="auto">
          <a:xfrm>
            <a:off x="5265738" y="2997200"/>
            <a:ext cx="1927225" cy="549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171450" indent="-171450">
              <a:buFont typeface="Arial" charset="0"/>
              <a:buChar char="•"/>
            </a:pPr>
            <a:r>
              <a:rPr lang="ru-RU" sz="1000">
                <a:latin typeface="Calibri" pitchFamily="34" charset="0"/>
              </a:rPr>
              <a:t>Налоговые льготы</a:t>
            </a:r>
          </a:p>
          <a:p>
            <a:pPr marL="171450" indent="-171450">
              <a:buFont typeface="Arial" charset="0"/>
              <a:buChar char="•"/>
            </a:pPr>
            <a:r>
              <a:rPr lang="ru-RU" sz="1000" i="1">
                <a:latin typeface="Calibri" pitchFamily="34" charset="0"/>
              </a:rPr>
              <a:t>Компенсация выпадающих доходов</a:t>
            </a:r>
          </a:p>
        </p:txBody>
      </p:sp>
      <p:sp>
        <p:nvSpPr>
          <p:cNvPr id="21514" name="Text Box 12"/>
          <p:cNvSpPr txBox="1">
            <a:spLocks noChangeArrowheads="1"/>
          </p:cNvSpPr>
          <p:nvPr/>
        </p:nvSpPr>
        <p:spPr bwMode="auto">
          <a:xfrm>
            <a:off x="2247900" y="1001713"/>
            <a:ext cx="184150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endParaRPr lang="ru-RU"/>
          </a:p>
        </p:txBody>
      </p:sp>
      <p:sp>
        <p:nvSpPr>
          <p:cNvPr id="21515" name="Text Box 14"/>
          <p:cNvSpPr txBox="1">
            <a:spLocks noChangeArrowheads="1"/>
          </p:cNvSpPr>
          <p:nvPr/>
        </p:nvSpPr>
        <p:spPr bwMode="auto">
          <a:xfrm>
            <a:off x="1331913" y="835025"/>
            <a:ext cx="7632700" cy="179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342900" indent="-342900"/>
            <a:r>
              <a:rPr lang="ru-RU" sz="1400" b="1"/>
              <a:t>Гарантии публичного партнёра:</a:t>
            </a:r>
          </a:p>
          <a:p>
            <a:pPr marL="342900" indent="-342900">
              <a:buFontTx/>
              <a:buAutoNum type="arabicParenR"/>
            </a:pPr>
            <a:r>
              <a:rPr lang="ru-RU" sz="1400" b="1"/>
              <a:t>Гарантия возмещения публичным партнёром частному партнёру недополученного дохода по объёмам</a:t>
            </a:r>
          </a:p>
          <a:p>
            <a:pPr marL="342900" indent="-342900">
              <a:buFontTx/>
              <a:buAutoNum type="arabicParenR"/>
            </a:pPr>
            <a:r>
              <a:rPr lang="ru-RU" sz="1400" b="1"/>
              <a:t>Гарантия публичного партнёра частному партнёру обеспечение земельным участком, инженерной инфраструктурой</a:t>
            </a:r>
          </a:p>
          <a:p>
            <a:pPr marL="342900" indent="-342900">
              <a:buFontTx/>
              <a:buAutoNum type="arabicParenR"/>
            </a:pPr>
            <a:r>
              <a:rPr lang="ru-RU" sz="1400" b="1"/>
              <a:t>Гарантия возмещения публичным партнёром частному партнёру недополученного дохода по направлениям</a:t>
            </a:r>
          </a:p>
          <a:p>
            <a:pPr marL="342900" indent="-342900"/>
            <a:endParaRPr lang="ru-RU" sz="1400" b="1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TextBox 1"/>
          <p:cNvSpPr txBox="1">
            <a:spLocks noChangeArrowheads="1"/>
          </p:cNvSpPr>
          <p:nvPr/>
        </p:nvSpPr>
        <p:spPr bwMode="auto">
          <a:xfrm>
            <a:off x="288925" y="763588"/>
            <a:ext cx="6370638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Укрупненный план реализации проекта</a:t>
            </a:r>
            <a:endParaRPr lang="ru-RU">
              <a:latin typeface="ChaletE-LondonEighty"/>
            </a:endParaRPr>
          </a:p>
        </p:txBody>
      </p:sp>
      <p:graphicFrame>
        <p:nvGraphicFramePr>
          <p:cNvPr id="22695" name="Group 167"/>
          <p:cNvGraphicFramePr>
            <a:graphicFrameLocks noGrp="1"/>
          </p:cNvGraphicFramePr>
          <p:nvPr/>
        </p:nvGraphicFramePr>
        <p:xfrm>
          <a:off x="336550" y="1279525"/>
          <a:ext cx="8267700" cy="3998913"/>
        </p:xfrm>
        <a:graphic>
          <a:graphicData uri="http://schemas.openxmlformats.org/drawingml/2006/table">
            <a:tbl>
              <a:tblPr/>
              <a:tblGrid>
                <a:gridCol w="490538"/>
                <a:gridCol w="1657350"/>
                <a:gridCol w="574675"/>
                <a:gridCol w="504825"/>
                <a:gridCol w="531812"/>
                <a:gridCol w="427038"/>
                <a:gridCol w="498475"/>
                <a:gridCol w="498475"/>
                <a:gridCol w="498475"/>
                <a:gridCol w="568325"/>
                <a:gridCol w="463550"/>
                <a:gridCol w="508000"/>
                <a:gridCol w="522287"/>
                <a:gridCol w="523875"/>
              </a:tblGrid>
              <a:tr h="330200"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№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Мероприятия по проекту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gridSpan="10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Период, год.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430213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2014</a:t>
                      </a:r>
                    </a:p>
                  </a:txBody>
                  <a:tcPr marL="0" marR="0" marT="0" marB="0" anchor="ctr" horzOverflow="overflow">
                    <a:lnL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2015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2016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2017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2018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2019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2020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2021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2022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2023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2024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ctr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…2030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33972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Прединвестиционный этап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492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1.1.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структурирование проекта</a:t>
                      </a:r>
                    </a:p>
                  </a:txBody>
                  <a:tcPr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февраль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492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1.2.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решение о заключении реализации проекта (НПА)</a:t>
                      </a:r>
                    </a:p>
                  </a:txBody>
                  <a:tcPr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март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29368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1.3.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конкурсная процедура</a:t>
                      </a:r>
                    </a:p>
                  </a:txBody>
                  <a:tcPr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май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363538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1.4.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87313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привлечение долгового финансирования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май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87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Инвестиционный этап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Arial" charset="0"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EBF1DE"/>
                        </a:gs>
                        <a:gs pos="50999">
                          <a:srgbClr val="EBF1DE"/>
                        </a:gs>
                        <a:gs pos="52000">
                          <a:srgbClr val="FFFFFF"/>
                        </a:gs>
                        <a:gs pos="100000">
                          <a:srgbClr val="FFFFFF"/>
                        </a:gs>
                      </a:gsLst>
                      <a:lin ang="18900000"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3587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2.1.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87313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строительство объектов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EBF1DE"/>
                        </a:gs>
                        <a:gs pos="50999">
                          <a:srgbClr val="EBF1DE"/>
                        </a:gs>
                        <a:gs pos="53999">
                          <a:srgbClr val="FFFFFF"/>
                        </a:gs>
                        <a:gs pos="100000">
                          <a:srgbClr val="FFFFFF"/>
                        </a:gs>
                      </a:gsLst>
                      <a:lin ang="18900000"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 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март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декабрь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</a:tr>
              <a:tr h="3587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3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Эксплуатационный этап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EBF1DE"/>
                        </a:gs>
                        <a:gs pos="50999">
                          <a:srgbClr val="EBF1DE"/>
                        </a:gs>
                        <a:gs pos="52000">
                          <a:srgbClr val="FFFFFF"/>
                        </a:gs>
                        <a:gs pos="100000">
                          <a:srgbClr val="FFFFFF"/>
                        </a:gs>
                      </a:gsLst>
                      <a:lin ang="8100000"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 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январь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декабрь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>
                        <a:alpha val="20000"/>
                      </a:schemeClr>
                    </a:solidFill>
                  </a:tcPr>
                </a:tc>
              </a:tr>
              <a:tr h="3587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4</a:t>
                      </a:r>
                    </a:p>
                  </a:txBody>
                  <a:tcPr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Завершение проекта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chemeClr val="accent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декабрь</a:t>
                      </a:r>
                    </a:p>
                  </a:txBody>
                  <a:tcPr marL="0" marR="0" marT="0" marB="0" anchor="ctr" horzOverflow="overflow">
                    <a:lnL>
                      <a:noFill/>
                    </a:lnL>
                    <a:lnR>
                      <a:noFill/>
                    </a:lnR>
                    <a:lnT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8EB4E3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F1DE"/>
                    </a:solidFill>
                  </a:tcPr>
                </a:tc>
              </a:tr>
            </a:tbl>
          </a:graphicData>
        </a:graphic>
      </p:graphicFrame>
      <p:sp>
        <p:nvSpPr>
          <p:cNvPr id="4" name="Прямоугольник 3"/>
          <p:cNvSpPr/>
          <p:nvPr/>
        </p:nvSpPr>
        <p:spPr>
          <a:xfrm>
            <a:off x="336550" y="5589588"/>
            <a:ext cx="8337550" cy="285750"/>
          </a:xfrm>
          <a:prstGeom prst="rect">
            <a:avLst/>
          </a:prstGeom>
          <a:solidFill>
            <a:schemeClr val="accent1">
              <a:lumMod val="20000"/>
              <a:lumOff val="80000"/>
              <a:alpha val="50000"/>
            </a:schemeClr>
          </a:solidFill>
        </p:spPr>
        <p:txBody>
          <a:bodyPr>
            <a:spAutoFit/>
          </a:bodyPr>
          <a:lstStyle/>
          <a:p>
            <a:pPr algn="just" fontAlgn="auto">
              <a:lnSpc>
                <a:spcPct val="114000"/>
              </a:lnSpc>
              <a:spcBef>
                <a:spcPts val="0"/>
              </a:spcBef>
              <a:spcAft>
                <a:spcPts val="0"/>
              </a:spcAft>
              <a:defRPr/>
            </a:pPr>
            <a:r>
              <a:rPr lang="ru-RU" sz="1100" b="1" dirty="0">
                <a:latin typeface="Arial" pitchFamily="34" charset="0"/>
                <a:cs typeface="Arial" pitchFamily="34" charset="0"/>
              </a:rPr>
              <a:t>Примечание</a:t>
            </a:r>
            <a:r>
              <a:rPr lang="ru-RU" sz="1100" dirty="0">
                <a:latin typeface="Arial" pitchFamily="34" charset="0"/>
                <a:cs typeface="Arial" pitchFamily="34" charset="0"/>
              </a:rPr>
              <a:t>: структура и этапы укрупнённого плана могут корректироваться</a:t>
            </a:r>
            <a:endParaRPr lang="en-US" sz="1100" dirty="0"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3" name="TextBox 4"/>
          <p:cNvSpPr txBox="1">
            <a:spLocks noChangeArrowheads="1"/>
          </p:cNvSpPr>
          <p:nvPr/>
        </p:nvSpPr>
        <p:spPr bwMode="auto">
          <a:xfrm>
            <a:off x="250825" y="107950"/>
            <a:ext cx="8497888" cy="368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Возможные риски проекта и их распределение </a:t>
            </a:r>
            <a:endParaRPr lang="ru-RU">
              <a:latin typeface="Calibri" pitchFamily="34" charset="0"/>
            </a:endParaRPr>
          </a:p>
        </p:txBody>
      </p:sp>
      <p:graphicFrame>
        <p:nvGraphicFramePr>
          <p:cNvPr id="23757" name="Group 205"/>
          <p:cNvGraphicFramePr>
            <a:graphicFrameLocks noGrp="1"/>
          </p:cNvGraphicFramePr>
          <p:nvPr/>
        </p:nvGraphicFramePr>
        <p:xfrm>
          <a:off x="323850" y="476250"/>
          <a:ext cx="8569325" cy="6080125"/>
        </p:xfrm>
        <a:graphic>
          <a:graphicData uri="http://schemas.openxmlformats.org/drawingml/2006/table">
            <a:tbl>
              <a:tblPr/>
              <a:tblGrid>
                <a:gridCol w="6299200"/>
                <a:gridCol w="877888"/>
                <a:gridCol w="671512"/>
                <a:gridCol w="720725"/>
              </a:tblGrid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Основные риски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На публичном партнере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На частном партнере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На обеих сторонах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95250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 проектирования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7F7F7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25558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Согласование проектной документации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 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Сроки проектирования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Изменение норм проектирования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98425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Риски, связанные с предоставление и использованием земельного участка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7F7F7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Обременение / сервитуты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Ограничение доступа на участок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Экологические ограничения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Геотехническое состояние почвы / грунта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476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Предыдущие подземные работы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682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Неизвестные и скрытые дефекты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17475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 строительства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7F7F7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Неверной оценки стоимости проекта (некорректность проектной документации)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Превышение сроков строительства, не связанные с неисполнением обязательств публ. партнер.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1809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Превышение сроков строительства, обусловленные деятельностью гос. и мун.органов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Влияние макроэкономической или политической ситуации на сроки строительства 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Урон и убытки, вызванные третьими лицами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Действия или бездействия подрядчиков / субподрядчиков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Изменение стоимости строительных материалов 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Низкое качество проектной документации, приведшее к увеличению стоимости строительства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10636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Изменение законодательства и нормативов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03188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 эксплуатации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7F7F7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Низкое качество строительных работ, приведшее к увеличению стоимости тех.эксплуатации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Изменение законодательства 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Эксплуатационная готовность оборудования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Фискальные изменения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 неэффективного управления объектом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17475">
                <a:tc gridSpan="4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Иные риски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7F7F7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Инфляционные риски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714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Валютные риски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214313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Риски увеличения стоимости заемного финансирования на этапе эксплуатации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Политические и законодательные риски по проекту в целом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1428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cs typeface="Arial" charset="0"/>
                        </a:rPr>
                        <a:t>Обязательства непреодолимой силы / не страхуемые риски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 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√</a:t>
                      </a:r>
                      <a:endParaRPr kumimoji="0" lang="ru-RU" sz="10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26738" marR="26738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</a:tbl>
          </a:graphicData>
        </a:graphic>
      </p:graphicFrame>
      <p:sp>
        <p:nvSpPr>
          <p:cNvPr id="7" name="Прямоугольник 6"/>
          <p:cNvSpPr/>
          <p:nvPr/>
        </p:nvSpPr>
        <p:spPr>
          <a:xfrm>
            <a:off x="250825" y="6527800"/>
            <a:ext cx="8642350" cy="285750"/>
          </a:xfrm>
          <a:prstGeom prst="rect">
            <a:avLst/>
          </a:prstGeom>
          <a:solidFill>
            <a:schemeClr val="accent1">
              <a:lumMod val="20000"/>
              <a:lumOff val="80000"/>
              <a:alpha val="50000"/>
            </a:schemeClr>
          </a:solidFill>
        </p:spPr>
        <p:txBody>
          <a:bodyPr>
            <a:spAutoFit/>
          </a:bodyPr>
          <a:lstStyle/>
          <a:p>
            <a:pPr algn="just">
              <a:lnSpc>
                <a:spcPct val="114000"/>
              </a:lnSpc>
              <a:defRPr/>
            </a:pPr>
            <a:endParaRPr lang="en-US" sz="1100">
              <a:latin typeface="Arial" charset="0"/>
              <a:cs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TextBox 5"/>
          <p:cNvSpPr txBox="1">
            <a:spLocks noChangeArrowheads="1"/>
          </p:cNvSpPr>
          <p:nvPr/>
        </p:nvSpPr>
        <p:spPr bwMode="auto">
          <a:xfrm>
            <a:off x="250825" y="179388"/>
            <a:ext cx="8569325" cy="369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Ожидаемый социально-экономический эффект от реализации проекта</a:t>
            </a:r>
            <a:endParaRPr lang="ru-RU" b="1">
              <a:latin typeface="ChaletE-LondonEighty"/>
            </a:endParaRPr>
          </a:p>
        </p:txBody>
      </p:sp>
      <p:graphicFrame>
        <p:nvGraphicFramePr>
          <p:cNvPr id="24623" name="Group 47"/>
          <p:cNvGraphicFramePr>
            <a:graphicFrameLocks noGrp="1"/>
          </p:cNvGraphicFramePr>
          <p:nvPr/>
        </p:nvGraphicFramePr>
        <p:xfrm>
          <a:off x="250825" y="765175"/>
          <a:ext cx="8655050" cy="4310063"/>
        </p:xfrm>
        <a:graphic>
          <a:graphicData uri="http://schemas.openxmlformats.org/drawingml/2006/table">
            <a:tbl>
              <a:tblPr/>
              <a:tblGrid>
                <a:gridCol w="417513"/>
                <a:gridCol w="1682750"/>
                <a:gridCol w="2724150"/>
                <a:gridCol w="2592387"/>
                <a:gridCol w="1238250"/>
              </a:tblGrid>
              <a:tr h="628650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№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Задачи, закрепленные в документах целеполагания (стратегиях), на достижение которых направлен проект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Цели и/или задачи, закрепленные в документах планирования (гос. и мун. программах), на достижение которых направлен проект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Показатели / индикаторы государственных и муниципальных программ на достижение которых направлен проект 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Вклад в достижение целевых показателей / индикаторов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3778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1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Развитие инвестиционной деятельности в </a:t>
                      </a: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pitchFamily="18" charset="0"/>
                          <a:ea typeface="Times New Roman" pitchFamily="18" charset="0"/>
                          <a:cs typeface="Arial" charset="0"/>
                        </a:rPr>
                        <a:t>Тогучинском районе</a:t>
                      </a:r>
                    </a:p>
                  </a:txBody>
                  <a:tcPr marL="68580" marR="68580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Создание благоприятных условий ведения предпринимательской деятельности для привлечения инвестиций в экономику Тогучинского района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Объем инвестиций в основной капитал (за исключением бюджетных средств), млн. руб.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197,5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3778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2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Развитие рынка труда Тогучинского района</a:t>
                      </a:r>
                    </a:p>
                  </a:txBody>
                  <a:tcPr marL="68580" marR="68580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Повышение эффективности занятости населения, включая граждан, испытывающих трудности в поиске работы.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Создание новых рабочих мест</a:t>
                      </a: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+55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37782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3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Повышение доступности и качества слуг в сфере образования</a:t>
                      </a:r>
                    </a:p>
                  </a:txBody>
                  <a:tcPr marL="68580" marR="68580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 rowSpan="2"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Создание благоприятных условий для дошкольного образования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Снижение очереди в детские сады по г.Тогучину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- 230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  <a:tr h="503238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4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9EDF4"/>
                    </a:solidFill>
                  </a:tcPr>
                </a:tc>
              </a:tr>
              <a:tr h="1006475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0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cs typeface="Arial" charset="0"/>
                        </a:rPr>
                        <a:t>5</a:t>
                      </a:r>
                      <a:endParaRPr kumimoji="0" lang="ru-RU" sz="1000" b="1" i="0" u="none" strike="noStrike" cap="none" normalizeH="0" baseline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ea typeface="Times New Roman" pitchFamily="18" charset="0"/>
                          <a:cs typeface="Arial" charset="0"/>
                        </a:rPr>
                        <a:t>Обеспечение сбалансированного развития территории района</a:t>
                      </a:r>
                    </a:p>
                  </a:txBody>
                  <a:tcPr marL="68580" marR="68580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Строительство новых объектов на территории Тогучинского района с учетом плотности населения, дорожной сети.</a:t>
                      </a: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Количество объектов завершенного строительства системы образования количество</a:t>
                      </a: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ru-RU" sz="11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Arial" charset="0"/>
                          <a:cs typeface="Arial" charset="0"/>
                        </a:rPr>
                        <a:t>+1 </a:t>
                      </a:r>
                      <a:endParaRPr kumimoji="0" lang="ru-RU" sz="1100" b="0" i="0" u="none" strike="noStrike" cap="none" normalizeH="0" baseline="0" smtClean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Arial" charset="0"/>
                        <a:ea typeface="Times New Roman" pitchFamily="18" charset="0"/>
                        <a:cs typeface="Arial" charset="0"/>
                      </a:endParaRPr>
                    </a:p>
                  </a:txBody>
                  <a:tcPr marL="51431" marR="51431" marT="0" marB="0"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0D8E8"/>
                    </a:solidFill>
                  </a:tcPr>
                </a:tc>
              </a:tr>
            </a:tbl>
          </a:graphicData>
        </a:graphic>
      </p:graphicFrame>
      <p:sp>
        <p:nvSpPr>
          <p:cNvPr id="5" name="Прямоугольник 4"/>
          <p:cNvSpPr/>
          <p:nvPr/>
        </p:nvSpPr>
        <p:spPr>
          <a:xfrm>
            <a:off x="250825" y="6021388"/>
            <a:ext cx="8642350" cy="284162"/>
          </a:xfrm>
          <a:prstGeom prst="rect">
            <a:avLst/>
          </a:prstGeom>
          <a:solidFill>
            <a:schemeClr val="accent1">
              <a:lumMod val="20000"/>
              <a:lumOff val="80000"/>
              <a:alpha val="50000"/>
            </a:schemeClr>
          </a:solidFill>
        </p:spPr>
        <p:txBody>
          <a:bodyPr>
            <a:spAutoFit/>
          </a:bodyPr>
          <a:lstStyle/>
          <a:p>
            <a:pPr algn="just">
              <a:lnSpc>
                <a:spcPct val="114000"/>
              </a:lnSpc>
              <a:defRPr/>
            </a:pPr>
            <a:endParaRPr lang="en-US" sz="1100">
              <a:latin typeface="Arial" charset="0"/>
              <a:cs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TextBox 5"/>
          <p:cNvSpPr txBox="1">
            <a:spLocks noChangeArrowheads="1"/>
          </p:cNvSpPr>
          <p:nvPr/>
        </p:nvSpPr>
        <p:spPr bwMode="auto">
          <a:xfrm>
            <a:off x="250825" y="333375"/>
            <a:ext cx="8569325" cy="646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ru-RU" b="1">
                <a:solidFill>
                  <a:srgbClr val="C00000"/>
                </a:solidFill>
                <a:latin typeface="ChaletE-LondonEighty"/>
              </a:rPr>
              <a:t>Основные этапы дальнейшей подготовки проекта публичным партнеров до коммерческого закрытия</a:t>
            </a:r>
            <a:endParaRPr lang="ru-RU" b="1">
              <a:latin typeface="ChaletE-LondonEighty"/>
            </a:endParaRPr>
          </a:p>
        </p:txBody>
      </p:sp>
      <p:sp>
        <p:nvSpPr>
          <p:cNvPr id="2" name="Овал 1"/>
          <p:cNvSpPr/>
          <p:nvPr/>
        </p:nvSpPr>
        <p:spPr>
          <a:xfrm>
            <a:off x="395288" y="1196975"/>
            <a:ext cx="360362" cy="360363"/>
          </a:xfrm>
          <a:prstGeom prst="ellipse">
            <a:avLst/>
          </a:prstGeom>
          <a:solidFill>
            <a:schemeClr val="accent1">
              <a:lumMod val="20000"/>
              <a:lumOff val="80000"/>
            </a:schemeClr>
          </a:solidFill>
          <a:ln>
            <a:solidFill>
              <a:schemeClr val="accent1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1200" dirty="0">
                <a:solidFill>
                  <a:schemeClr val="tx1"/>
                </a:solidFill>
              </a:rPr>
              <a:t>1</a:t>
            </a:r>
          </a:p>
        </p:txBody>
      </p:sp>
      <p:sp>
        <p:nvSpPr>
          <p:cNvPr id="25603" name="TextBox 2"/>
          <p:cNvSpPr txBox="1">
            <a:spLocks noChangeArrowheads="1"/>
          </p:cNvSpPr>
          <p:nvPr/>
        </p:nvSpPr>
        <p:spPr bwMode="auto">
          <a:xfrm>
            <a:off x="827088" y="1223963"/>
            <a:ext cx="3206750" cy="26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100">
                <a:latin typeface="Calibri" pitchFamily="34" charset="0"/>
              </a:rPr>
              <a:t>Маркетинговое обоснование реализации проекта</a:t>
            </a:r>
          </a:p>
        </p:txBody>
      </p:sp>
      <p:sp>
        <p:nvSpPr>
          <p:cNvPr id="8" name="Овал 7"/>
          <p:cNvSpPr/>
          <p:nvPr/>
        </p:nvSpPr>
        <p:spPr>
          <a:xfrm>
            <a:off x="395288" y="1700213"/>
            <a:ext cx="360362" cy="360362"/>
          </a:xfrm>
          <a:prstGeom prst="ellipse">
            <a:avLst/>
          </a:prstGeom>
          <a:solidFill>
            <a:schemeClr val="accent1">
              <a:lumMod val="20000"/>
              <a:lumOff val="80000"/>
            </a:schemeClr>
          </a:solidFill>
          <a:ln>
            <a:solidFill>
              <a:schemeClr val="accent1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sz="1200" dirty="0">
                <a:solidFill>
                  <a:schemeClr val="tx1"/>
                </a:solidFill>
              </a:rPr>
              <a:t>2</a:t>
            </a:r>
          </a:p>
        </p:txBody>
      </p:sp>
      <p:sp>
        <p:nvSpPr>
          <p:cNvPr id="25605" name="TextBox 8"/>
          <p:cNvSpPr txBox="1">
            <a:spLocks noChangeArrowheads="1"/>
          </p:cNvSpPr>
          <p:nvPr/>
        </p:nvSpPr>
        <p:spPr bwMode="auto">
          <a:xfrm>
            <a:off x="827088" y="1773238"/>
            <a:ext cx="3640137" cy="2619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100">
                <a:latin typeface="Calibri" pitchFamily="34" charset="0"/>
              </a:rPr>
              <a:t>Разработка укрупненной концепции реализации проекта</a:t>
            </a:r>
          </a:p>
        </p:txBody>
      </p:sp>
      <p:sp>
        <p:nvSpPr>
          <p:cNvPr id="25606" name="TextBox 3"/>
          <p:cNvSpPr txBox="1">
            <a:spLocks noChangeArrowheads="1"/>
          </p:cNvSpPr>
          <p:nvPr/>
        </p:nvSpPr>
        <p:spPr bwMode="auto">
          <a:xfrm>
            <a:off x="395288" y="2133600"/>
            <a:ext cx="3078162" cy="1217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400">
                <a:latin typeface="Calibri" pitchFamily="34" charset="0"/>
              </a:rPr>
              <a:t>3…Утверждение проекта</a:t>
            </a:r>
          </a:p>
          <a:p>
            <a:r>
              <a:rPr lang="ru-RU" sz="1400">
                <a:latin typeface="Calibri" pitchFamily="34" charset="0"/>
              </a:rPr>
              <a:t>4 .Решение о заключении соглашения</a:t>
            </a:r>
          </a:p>
          <a:p>
            <a:r>
              <a:rPr lang="ru-RU" sz="1400">
                <a:latin typeface="Calibri" pitchFamily="34" charset="0"/>
              </a:rPr>
              <a:t>5. Проведение конкурса</a:t>
            </a:r>
          </a:p>
          <a:p>
            <a:r>
              <a:rPr lang="ru-RU" sz="1400">
                <a:latin typeface="Calibri" pitchFamily="34" charset="0"/>
              </a:rPr>
              <a:t>6. Заключение соглашения</a:t>
            </a:r>
          </a:p>
          <a:p>
            <a:endParaRPr lang="ru-RU">
              <a:latin typeface="Calibri" pitchFamily="34" charset="0"/>
            </a:endParaRPr>
          </a:p>
        </p:txBody>
      </p:sp>
      <p:sp>
        <p:nvSpPr>
          <p:cNvPr id="10" name="Овал 9"/>
          <p:cNvSpPr/>
          <p:nvPr/>
        </p:nvSpPr>
        <p:spPr>
          <a:xfrm>
            <a:off x="395288" y="5876925"/>
            <a:ext cx="360362" cy="360363"/>
          </a:xfrm>
          <a:prstGeom prst="ellipse">
            <a:avLst/>
          </a:prstGeom>
          <a:solidFill>
            <a:schemeClr val="accent1">
              <a:lumMod val="20000"/>
              <a:lumOff val="80000"/>
            </a:schemeClr>
          </a:solidFill>
          <a:ln>
            <a:solidFill>
              <a:schemeClr val="accent1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200" dirty="0">
                <a:solidFill>
                  <a:schemeClr val="tx1"/>
                </a:solidFill>
              </a:rPr>
              <a:t>n</a:t>
            </a:r>
            <a:endParaRPr lang="ru-RU" sz="1200" dirty="0">
              <a:solidFill>
                <a:schemeClr val="tx1"/>
              </a:solidFill>
            </a:endParaRPr>
          </a:p>
        </p:txBody>
      </p:sp>
      <p:sp>
        <p:nvSpPr>
          <p:cNvPr id="25608" name="TextBox 11"/>
          <p:cNvSpPr txBox="1">
            <a:spLocks noChangeArrowheads="1"/>
          </p:cNvSpPr>
          <p:nvPr/>
        </p:nvSpPr>
        <p:spPr bwMode="auto">
          <a:xfrm>
            <a:off x="900113" y="5949950"/>
            <a:ext cx="3194050" cy="260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ru-RU" sz="1100">
                <a:latin typeface="Calibri" pitchFamily="34" charset="0"/>
              </a:rPr>
              <a:t>Организация и проведение конкурсных процедур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32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z="2800" smtClean="0"/>
              <a:t>Финансирование</a:t>
            </a:r>
            <a:r>
              <a:rPr lang="ru-RU" sz="2800" smtClean="0">
                <a:latin typeface="Times New Roman" pitchFamily="18" charset="0"/>
              </a:rPr>
              <a:t> проекта из бюджета, млн.руб.</a:t>
            </a:r>
            <a:endParaRPr lang="ru-RU" sz="2800" smtClean="0"/>
          </a:p>
        </p:txBody>
      </p:sp>
      <p:graphicFrame>
        <p:nvGraphicFramePr>
          <p:cNvPr id="26631" name="Object 7"/>
          <p:cNvGraphicFramePr>
            <a:graphicFrameLocks noChangeAspect="1"/>
          </p:cNvGraphicFramePr>
          <p:nvPr/>
        </p:nvGraphicFramePr>
        <p:xfrm>
          <a:off x="1042988" y="1268413"/>
          <a:ext cx="6864350" cy="4805362"/>
        </p:xfrm>
        <a:graphic>
          <a:graphicData uri="http://schemas.openxmlformats.org/presentationml/2006/ole">
            <p:oleObj spid="_x0000_s26631" name="Диаграмма" r:id="rId3" imgW="6095905" imgH="4010216" progId="Excel.Chart.8">
              <p:embed/>
            </p:oleObj>
          </a:graphicData>
        </a:graphic>
      </p:graphicFrame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4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z="3200" smtClean="0">
                <a:latin typeface="Times New Roman" pitchFamily="18" charset="0"/>
              </a:rPr>
              <a:t>Общее финансирование проекта (бюджетное и внебюджетное), </a:t>
            </a:r>
            <a:r>
              <a:rPr lang="ru-RU" sz="2000" smtClean="0">
                <a:latin typeface="Times New Roman" pitchFamily="18" charset="0"/>
              </a:rPr>
              <a:t>млн.руб.</a:t>
            </a:r>
            <a:r>
              <a:rPr lang="ru-RU" sz="3200" smtClean="0">
                <a:latin typeface="Times New Roman" pitchFamily="18" charset="0"/>
              </a:rPr>
              <a:t> </a:t>
            </a:r>
          </a:p>
        </p:txBody>
      </p:sp>
      <p:graphicFrame>
        <p:nvGraphicFramePr>
          <p:cNvPr id="27653" name="Object 5"/>
          <p:cNvGraphicFramePr>
            <a:graphicFrameLocks noChangeAspect="1"/>
          </p:cNvGraphicFramePr>
          <p:nvPr/>
        </p:nvGraphicFramePr>
        <p:xfrm>
          <a:off x="684213" y="1465263"/>
          <a:ext cx="7632700" cy="4618037"/>
        </p:xfrm>
        <a:graphic>
          <a:graphicData uri="http://schemas.openxmlformats.org/presentationml/2006/ole">
            <p:oleObj spid="_x0000_s27653" name="Диаграмма" r:id="rId3" imgW="8048720" imgH="4267390" progId="Excel.Chart.8">
              <p:embed/>
            </p:oleObj>
          </a:graphicData>
        </a:graphic>
      </p:graphicFrame>
    </p:spTree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7967</TotalTime>
  <Words>1062</Words>
  <Application>Microsoft Office PowerPoint</Application>
  <PresentationFormat>Экран (4:3)</PresentationFormat>
  <Paragraphs>280</Paragraphs>
  <Slides>12</Slides>
  <Notes>2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6</vt:i4>
      </vt:variant>
      <vt:variant>
        <vt:lpstr>Шаблон оформления</vt:lpstr>
      </vt:variant>
      <vt:variant>
        <vt:i4>1</vt:i4>
      </vt:variant>
      <vt:variant>
        <vt:lpstr>Внедренные серверы OLE</vt:lpstr>
      </vt:variant>
      <vt:variant>
        <vt:i4>2</vt:i4>
      </vt:variant>
      <vt:variant>
        <vt:lpstr>Заголовки слайдов</vt:lpstr>
      </vt:variant>
      <vt:variant>
        <vt:i4>12</vt:i4>
      </vt:variant>
    </vt:vector>
  </HeadingPairs>
  <TitlesOfParts>
    <vt:vector size="21" baseType="lpstr">
      <vt:lpstr>Times New Roman</vt:lpstr>
      <vt:lpstr>Arial</vt:lpstr>
      <vt:lpstr>Calibri</vt:lpstr>
      <vt:lpstr>Cambria</vt:lpstr>
      <vt:lpstr>PT Sans</vt:lpstr>
      <vt:lpstr>ChaletE-LondonEighty</vt:lpstr>
      <vt:lpstr>Тема Office</vt:lpstr>
      <vt:lpstr>Слайд</vt:lpstr>
      <vt:lpstr>Диаграмма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Финансирование проекта из бюджета, млн.руб.</vt:lpstr>
      <vt:lpstr>Общее финансирование проекта (бюджетное и внебюджетное), млн.руб. 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Кирилл Солнцев</dc:creator>
  <cp:lastModifiedBy>TMarinkova</cp:lastModifiedBy>
  <cp:revision>293</cp:revision>
  <cp:lastPrinted>2014-08-28T16:10:49Z</cp:lastPrinted>
  <dcterms:created xsi:type="dcterms:W3CDTF">2014-04-29T10:09:14Z</dcterms:created>
  <dcterms:modified xsi:type="dcterms:W3CDTF">2015-11-03T08:30:15Z</dcterms:modified>
</cp:coreProperties>
</file>