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8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92" r:id="rId2"/>
    <p:sldId id="257" r:id="rId3"/>
    <p:sldId id="258" r:id="rId4"/>
    <p:sldId id="262" r:id="rId5"/>
    <p:sldId id="264" r:id="rId6"/>
    <p:sldId id="259" r:id="rId7"/>
    <p:sldId id="284" r:id="rId8"/>
    <p:sldId id="265" r:id="rId9"/>
    <p:sldId id="286" r:id="rId10"/>
    <p:sldId id="278" r:id="rId11"/>
    <p:sldId id="270" r:id="rId12"/>
    <p:sldId id="277" r:id="rId13"/>
    <p:sldId id="280" r:id="rId14"/>
    <p:sldId id="283" r:id="rId15"/>
    <p:sldId id="288" r:id="rId16"/>
    <p:sldId id="291" r:id="rId17"/>
    <p:sldId id="290" r:id="rId18"/>
    <p:sldId id="287" r:id="rId19"/>
    <p:sldId id="281" r:id="rId20"/>
    <p:sldId id="282" r:id="rId21"/>
    <p:sldId id="293" r:id="rId22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4" autoAdjust="0"/>
    <p:restoredTop sz="91369" autoAdjust="0"/>
  </p:normalViewPr>
  <p:slideViewPr>
    <p:cSldViewPr snapToGrid="0">
      <p:cViewPr varScale="1">
        <p:scale>
          <a:sx n="104" d="100"/>
          <a:sy n="104" d="100"/>
        </p:scale>
        <p:origin x="10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1A22E-7CCB-4D8E-84E6-3E28F20D6AD6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DA23DB-D2A2-49CE-8502-E2098ECF7D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872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A23DB-D2A2-49CE-8502-E2098ECF7D72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955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8AD7-BFEA-45A1-892B-29CFB23D8AA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7AA0-F252-4035-A954-E4304421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494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8AD7-BFEA-45A1-892B-29CFB23D8AA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7AA0-F252-4035-A954-E4304421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096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8AD7-BFEA-45A1-892B-29CFB23D8AA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7AA0-F252-4035-A954-E4304421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8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8AD7-BFEA-45A1-892B-29CFB23D8AA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7AA0-F252-4035-A954-E4304421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4022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8AD7-BFEA-45A1-892B-29CFB23D8AA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7AA0-F252-4035-A954-E4304421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613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8AD7-BFEA-45A1-892B-29CFB23D8AA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7AA0-F252-4035-A954-E4304421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16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8AD7-BFEA-45A1-892B-29CFB23D8AA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7AA0-F252-4035-A954-E4304421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1070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8AD7-BFEA-45A1-892B-29CFB23D8AA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7AA0-F252-4035-A954-E4304421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847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8AD7-BFEA-45A1-892B-29CFB23D8AA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7AA0-F252-4035-A954-E4304421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8490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8AD7-BFEA-45A1-892B-29CFB23D8AA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7AA0-F252-4035-A954-E4304421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817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138AD7-BFEA-45A1-892B-29CFB23D8AA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D7AA0-F252-4035-A954-E4304421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579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38AD7-BFEA-45A1-892B-29CFB23D8AAB}" type="datetimeFigureOut">
              <a:rPr lang="ru-RU" smtClean="0"/>
              <a:t>17.02.2025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5D7AA0-F252-4035-A954-E430442193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875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7.wdp"/><Relationship Id="rId11" Type="http://schemas.openxmlformats.org/officeDocument/2006/relationships/image" Target="../media/image43.jpeg"/><Relationship Id="rId5" Type="http://schemas.openxmlformats.org/officeDocument/2006/relationships/image" Target="../media/image38.png"/><Relationship Id="rId10" Type="http://schemas.openxmlformats.org/officeDocument/2006/relationships/image" Target="../media/image42.jpeg"/><Relationship Id="rId4" Type="http://schemas.openxmlformats.org/officeDocument/2006/relationships/image" Target="../media/image37.jpeg"/><Relationship Id="rId9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18" Type="http://schemas.microsoft.com/office/2007/relationships/hdphoto" Target="../media/hdphoto25.wdp"/><Relationship Id="rId26" Type="http://schemas.microsoft.com/office/2007/relationships/hdphoto" Target="../media/hdphoto27.wdp"/><Relationship Id="rId3" Type="http://schemas.openxmlformats.org/officeDocument/2006/relationships/image" Target="../media/image52.png"/><Relationship Id="rId21" Type="http://schemas.openxmlformats.org/officeDocument/2006/relationships/image" Target="../media/image63.jpeg"/><Relationship Id="rId34" Type="http://schemas.microsoft.com/office/2007/relationships/hdphoto" Target="../media/hdphoto31.wdp"/><Relationship Id="rId7" Type="http://schemas.microsoft.com/office/2007/relationships/hdphoto" Target="../media/hdphoto20.wdp"/><Relationship Id="rId12" Type="http://schemas.microsoft.com/office/2007/relationships/hdphoto" Target="../media/hdphoto22.wdp"/><Relationship Id="rId17" Type="http://schemas.openxmlformats.org/officeDocument/2006/relationships/image" Target="../media/image60.png"/><Relationship Id="rId25" Type="http://schemas.openxmlformats.org/officeDocument/2006/relationships/image" Target="../media/image66.png"/><Relationship Id="rId33" Type="http://schemas.openxmlformats.org/officeDocument/2006/relationships/image" Target="../media/image70.png"/><Relationship Id="rId2" Type="http://schemas.openxmlformats.org/officeDocument/2006/relationships/image" Target="../media/image1.jpg"/><Relationship Id="rId16" Type="http://schemas.microsoft.com/office/2007/relationships/hdphoto" Target="../media/hdphoto24.wdp"/><Relationship Id="rId20" Type="http://schemas.openxmlformats.org/officeDocument/2006/relationships/image" Target="../media/image62.png"/><Relationship Id="rId29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24" Type="http://schemas.openxmlformats.org/officeDocument/2006/relationships/image" Target="../media/image65.jpeg"/><Relationship Id="rId32" Type="http://schemas.microsoft.com/office/2007/relationships/hdphoto" Target="../media/hdphoto30.wdp"/><Relationship Id="rId5" Type="http://schemas.openxmlformats.org/officeDocument/2006/relationships/image" Target="../media/image53.png"/><Relationship Id="rId15" Type="http://schemas.openxmlformats.org/officeDocument/2006/relationships/image" Target="../media/image59.png"/><Relationship Id="rId23" Type="http://schemas.microsoft.com/office/2007/relationships/hdphoto" Target="../media/hdphoto26.wdp"/><Relationship Id="rId28" Type="http://schemas.microsoft.com/office/2007/relationships/hdphoto" Target="../media/hdphoto28.wdp"/><Relationship Id="rId10" Type="http://schemas.openxmlformats.org/officeDocument/2006/relationships/image" Target="../media/image56.png"/><Relationship Id="rId19" Type="http://schemas.openxmlformats.org/officeDocument/2006/relationships/image" Target="../media/image61.png"/><Relationship Id="rId31" Type="http://schemas.openxmlformats.org/officeDocument/2006/relationships/image" Target="../media/image69.png"/><Relationship Id="rId4" Type="http://schemas.microsoft.com/office/2007/relationships/hdphoto" Target="../media/hdphoto19.wdp"/><Relationship Id="rId9" Type="http://schemas.microsoft.com/office/2007/relationships/hdphoto" Target="../media/hdphoto21.wdp"/><Relationship Id="rId14" Type="http://schemas.microsoft.com/office/2007/relationships/hdphoto" Target="../media/hdphoto23.wdp"/><Relationship Id="rId22" Type="http://schemas.openxmlformats.org/officeDocument/2006/relationships/image" Target="../media/image64.png"/><Relationship Id="rId27" Type="http://schemas.openxmlformats.org/officeDocument/2006/relationships/image" Target="../media/image67.png"/><Relationship Id="rId30" Type="http://schemas.microsoft.com/office/2007/relationships/hdphoto" Target="../media/hdphoto2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jpg"/><Relationship Id="rId18" Type="http://schemas.openxmlformats.org/officeDocument/2006/relationships/image" Target="../media/image81.png"/><Relationship Id="rId26" Type="http://schemas.openxmlformats.org/officeDocument/2006/relationships/image" Target="../media/image87.jpg"/><Relationship Id="rId3" Type="http://schemas.openxmlformats.org/officeDocument/2006/relationships/image" Target="../media/image1.jpg"/><Relationship Id="rId21" Type="http://schemas.openxmlformats.org/officeDocument/2006/relationships/image" Target="../media/image83.png"/><Relationship Id="rId7" Type="http://schemas.microsoft.com/office/2007/relationships/hdphoto" Target="../media/hdphoto33.wdp"/><Relationship Id="rId12" Type="http://schemas.openxmlformats.org/officeDocument/2006/relationships/image" Target="../media/image77.tiff"/><Relationship Id="rId17" Type="http://schemas.microsoft.com/office/2007/relationships/hdphoto" Target="../media/hdphoto35.wdp"/><Relationship Id="rId25" Type="http://schemas.openxmlformats.org/officeDocument/2006/relationships/image" Target="../media/image8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0.png"/><Relationship Id="rId20" Type="http://schemas.openxmlformats.org/officeDocument/2006/relationships/image" Target="../media/image82.jpg"/><Relationship Id="rId29" Type="http://schemas.microsoft.com/office/2007/relationships/hdphoto" Target="../media/hdphoto38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image" Target="../media/image76.jpeg"/><Relationship Id="rId24" Type="http://schemas.openxmlformats.org/officeDocument/2006/relationships/image" Target="../media/image85.jpeg"/><Relationship Id="rId5" Type="http://schemas.microsoft.com/office/2007/relationships/hdphoto" Target="../media/hdphoto32.wdp"/><Relationship Id="rId15" Type="http://schemas.microsoft.com/office/2007/relationships/hdphoto" Target="../media/hdphoto34.wdp"/><Relationship Id="rId23" Type="http://schemas.openxmlformats.org/officeDocument/2006/relationships/image" Target="../media/image84.jpeg"/><Relationship Id="rId28" Type="http://schemas.openxmlformats.org/officeDocument/2006/relationships/image" Target="../media/image89.png"/><Relationship Id="rId10" Type="http://schemas.openxmlformats.org/officeDocument/2006/relationships/image" Target="../media/image75.jpeg"/><Relationship Id="rId19" Type="http://schemas.microsoft.com/office/2007/relationships/hdphoto" Target="../media/hdphoto36.wdp"/><Relationship Id="rId4" Type="http://schemas.openxmlformats.org/officeDocument/2006/relationships/image" Target="../media/image71.png"/><Relationship Id="rId9" Type="http://schemas.openxmlformats.org/officeDocument/2006/relationships/image" Target="../media/image74.jpeg"/><Relationship Id="rId14" Type="http://schemas.openxmlformats.org/officeDocument/2006/relationships/image" Target="../media/image79.png"/><Relationship Id="rId22" Type="http://schemas.microsoft.com/office/2007/relationships/hdphoto" Target="../media/hdphoto37.wdp"/><Relationship Id="rId27" Type="http://schemas.openxmlformats.org/officeDocument/2006/relationships/image" Target="../media/image8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9.wdp"/><Relationship Id="rId3" Type="http://schemas.openxmlformats.org/officeDocument/2006/relationships/image" Target="../media/image7.png"/><Relationship Id="rId7" Type="http://schemas.microsoft.com/office/2007/relationships/hdphoto" Target="../media/hdphoto6.wdp"/><Relationship Id="rId12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microsoft.com/office/2007/relationships/hdphoto" Target="../media/hdphoto8.wdp"/><Relationship Id="rId5" Type="http://schemas.microsoft.com/office/2007/relationships/hdphoto" Target="../media/hdphoto5.wdp"/><Relationship Id="rId10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microsoft.com/office/2007/relationships/hdphoto" Target="../media/hdphoto7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microsoft.com/office/2007/relationships/hdphoto" Target="../media/hdphoto11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0.wdp"/><Relationship Id="rId10" Type="http://schemas.microsoft.com/office/2007/relationships/hdphoto" Target="../media/hdphoto12.wdp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microsoft.com/office/2007/relationships/hdphoto" Target="../media/hdphoto1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5.wdp"/><Relationship Id="rId5" Type="http://schemas.openxmlformats.org/officeDocument/2006/relationships/image" Target="../media/image25.png"/><Relationship Id="rId4" Type="http://schemas.microsoft.com/office/2007/relationships/hdphoto" Target="../media/hdphoto1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01207" y="1378422"/>
            <a:ext cx="8789586" cy="25853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</a:rPr>
              <a:t>ВЕЛИКИЙ ПОДВИГ </a:t>
            </a:r>
          </a:p>
          <a:p>
            <a:pPr algn="ctr"/>
            <a:endParaRPr lang="ru-RU" sz="5400" b="1" dirty="0">
              <a:solidFill>
                <a:srgbClr val="ED7D31">
                  <a:lumMod val="50000"/>
                </a:srgbClr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5400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</a:rPr>
              <a:t>ВЕЛИКОГО НАРАОДА!</a:t>
            </a:r>
            <a:endParaRPr lang="ru-RU" sz="5400" dirty="0"/>
          </a:p>
        </p:txBody>
      </p:sp>
    </p:spTree>
    <p:extLst>
      <p:ext uri="{BB962C8B-B14F-4D97-AF65-F5344CB8AC3E}">
        <p14:creationId xmlns:p14="http://schemas.microsoft.com/office/powerpoint/2010/main" val="3159389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-487680" y="0"/>
            <a:ext cx="7903029" cy="3778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>
              <a:lnSpc>
                <a:spcPct val="106000"/>
              </a:lnSpc>
            </a:pP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 </a:t>
            </a:r>
          </a:p>
          <a:p>
            <a:pPr lvl="0" indent="450215" algn="ctr">
              <a:lnSpc>
                <a:spcPct val="106000"/>
              </a:lnSpc>
            </a:pP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доблестный труд в Великой Отечественной войне 1941-1945 гг.»</a:t>
            </a:r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ctr">
              <a:lnSpc>
                <a:spcPct val="106000"/>
              </a:lnSpc>
            </a:pP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учреждена </a:t>
            </a: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 июня 1945 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</a:t>
            </a:r>
          </a:p>
          <a:p>
            <a:pPr lvl="0" indent="450215" algn="ctr">
              <a:lnSpc>
                <a:spcPct val="106000"/>
              </a:lnSpc>
            </a:pPr>
            <a:endParaRPr lang="ru-RU" b="1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ctr">
              <a:lnSpc>
                <a:spcPct val="106000"/>
              </a:lnSpc>
            </a:pPr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Медалью 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награждались работники различных отраслей народного хозяйства, </a:t>
            </a:r>
            <a:endParaRPr lang="ru-RU" sz="1600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ctr">
              <a:lnSpc>
                <a:spcPct val="106000"/>
              </a:lnSpc>
            </a:pPr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проработавшие 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период с 1941 по </a:t>
            </a:r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1945 годы 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менее 1 года. </a:t>
            </a:r>
            <a:endParaRPr lang="ru-RU" sz="1600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ctr">
              <a:lnSpc>
                <a:spcPct val="106000"/>
              </a:lnSpc>
            </a:pPr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Вернувшиеся 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производство комиссованные воины, </a:t>
            </a:r>
            <a:endParaRPr lang="ru-RU" sz="1600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ctr">
              <a:lnSpc>
                <a:spcPct val="106000"/>
              </a:lnSpc>
            </a:pPr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выпускники 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ремесленных училищ и школ фабрично-заводского обучения, </a:t>
            </a:r>
            <a:endParaRPr lang="ru-RU" sz="1600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ctr">
              <a:lnSpc>
                <a:spcPct val="106000"/>
              </a:lnSpc>
            </a:pPr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инвалиды 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награждались этой медалью, если работали в войну не менее 6 месяцев</a:t>
            </a:r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1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1600" b="1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ctr">
              <a:lnSpc>
                <a:spcPct val="106000"/>
              </a:lnSpc>
            </a:pPr>
            <a:endParaRPr lang="ru-RU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ctr">
              <a:lnSpc>
                <a:spcPct val="106000"/>
              </a:lnSpc>
            </a:pP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Этой Государственной наградой </a:t>
            </a:r>
          </a:p>
          <a:p>
            <a:pPr lvl="0" indent="450215" algn="ctr">
              <a:lnSpc>
                <a:spcPct val="106000"/>
              </a:lnSpc>
            </a:pP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награждены около </a:t>
            </a:r>
            <a:r>
              <a:rPr lang="ru-RU" sz="2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4 000 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жителей  </a:t>
            </a: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Тогучинского района</a:t>
            </a:r>
          </a:p>
          <a:p>
            <a:pPr lvl="0" indent="450215" algn="ctr">
              <a:lnSpc>
                <a:spcPct val="106000"/>
              </a:lnSpc>
            </a:pP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297" y="3585220"/>
            <a:ext cx="3796936" cy="32727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323" y="156754"/>
            <a:ext cx="4258493" cy="61223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526" y="2011609"/>
            <a:ext cx="3375555" cy="4696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91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8" y="15074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93266" y="121028"/>
            <a:ext cx="286374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</a:rPr>
              <a:t>Трудовой подвиг </a:t>
            </a:r>
          </a:p>
          <a:p>
            <a:pPr lvl="0" algn="ctr"/>
            <a:r>
              <a:rPr lang="ru-RU" sz="3600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</a:rPr>
              <a:t>в </a:t>
            </a:r>
          </a:p>
          <a:p>
            <a:pPr lvl="0" algn="ctr"/>
            <a:r>
              <a:rPr lang="ru-RU" sz="3600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</a:rPr>
              <a:t>мирное время</a:t>
            </a:r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29733" y="2055813"/>
            <a:ext cx="29483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062" y="2124007"/>
            <a:ext cx="3030780" cy="462230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55" y="84591"/>
            <a:ext cx="2704134" cy="66617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934" y="84591"/>
            <a:ext cx="3971036" cy="2090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46" y="539931"/>
            <a:ext cx="2988918" cy="580828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5049" y="3220052"/>
            <a:ext cx="240388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послевоенное время в районе началась массовая телефонизация, радиофикация и электрификации, застраивались 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благоустраивались территории населенных пунктов.</a:t>
            </a:r>
          </a:p>
        </p:txBody>
      </p:sp>
    </p:spTree>
    <p:extLst>
      <p:ext uri="{BB962C8B-B14F-4D97-AF65-F5344CB8AC3E}">
        <p14:creationId xmlns:p14="http://schemas.microsoft.com/office/powerpoint/2010/main" val="301900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105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113" y="1372128"/>
            <a:ext cx="8082857" cy="295474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38200" y="42361"/>
            <a:ext cx="1050940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Высшая степень отличия за труд с 1938 по 1991 год – Герой Социалистического Труда </a:t>
            </a:r>
          </a:p>
          <a:p>
            <a:pPr lvl="0" algn="ctr"/>
            <a:endParaRPr lang="ru-RU" sz="14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Героям Социалистического Труда вручались орден Ленина, медаль «Серп и Молот» и грамота Президиума Верховного Совета СССР. </a:t>
            </a:r>
          </a:p>
          <a:p>
            <a:pPr lvl="0" algn="ctr"/>
            <a:endParaRPr lang="ru-RU" sz="8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Имена </a:t>
            </a:r>
            <a:r>
              <a:rPr lang="ru-RU" sz="1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Социалистического Труда </a:t>
            </a:r>
            <a:r>
              <a:rPr lang="ru-RU" sz="16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Тогучинского района </a:t>
            </a:r>
          </a:p>
          <a:p>
            <a:pPr algn="ctr"/>
            <a:r>
              <a:rPr lang="ru-RU" sz="16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увековечены </a:t>
            </a:r>
            <a:r>
              <a:rPr lang="ru-RU" sz="1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мемориальном комплексе «</a:t>
            </a:r>
            <a:r>
              <a:rPr lang="ru-RU" sz="16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Память» города Тогучина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36" y="3870052"/>
            <a:ext cx="1330392" cy="188105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71880" y="5709800"/>
            <a:ext cx="14826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300" spc="-2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spc="-2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Михайлович </a:t>
            </a:r>
          </a:p>
          <a:p>
            <a:pPr lvl="0" algn="ctr"/>
            <a:r>
              <a:rPr lang="ru-RU" sz="1400" b="1" spc="-2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Мохнач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0" y="1211335"/>
            <a:ext cx="1304076" cy="1852312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42113" y="3026186"/>
            <a:ext cx="17904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Леонид Петрович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Кокорин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35" y="3844101"/>
            <a:ext cx="1239048" cy="185447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0234999" y="5644951"/>
            <a:ext cx="147637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Алексеевич </a:t>
            </a:r>
          </a:p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Ильин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455" y="1303970"/>
            <a:ext cx="1271699" cy="1759677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9783798" y="3061235"/>
            <a:ext cx="24558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Павел Иванович</a:t>
            </a:r>
          </a:p>
          <a:p>
            <a:pPr lvl="0" algn="ctr"/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Нагишев</a:t>
            </a:r>
            <a:endParaRPr lang="ru-RU" sz="14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79" y="4276847"/>
            <a:ext cx="1369341" cy="189251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013040" y="6132627"/>
            <a:ext cx="18070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Константиновна</a:t>
            </a:r>
          </a:p>
          <a:p>
            <a:pPr lvl="0" algn="ctr"/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Кравцова</a:t>
            </a:r>
            <a:endParaRPr lang="ru-RU" sz="14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513" y="4285777"/>
            <a:ext cx="1360373" cy="1919587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641508" y="6149441"/>
            <a:ext cx="294349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</a:t>
            </a:r>
          </a:p>
          <a:p>
            <a:pPr lvl="0" algn="ctr"/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Петрович </a:t>
            </a:r>
          </a:p>
          <a:p>
            <a:pPr lvl="0" algn="ctr"/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Кишкин</a:t>
            </a:r>
            <a:endParaRPr lang="ru-RU" sz="14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267" y="4296165"/>
            <a:ext cx="1333229" cy="1852874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714350" y="6098208"/>
            <a:ext cx="265506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Яков </a:t>
            </a:r>
          </a:p>
          <a:p>
            <a:pPr lvl="0" algn="ctr"/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Акимович </a:t>
            </a:r>
          </a:p>
          <a:p>
            <a:pPr lvl="0" algn="ctr"/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Березиков</a:t>
            </a:r>
            <a:endParaRPr lang="ru-RU" sz="14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75" y="4297522"/>
            <a:ext cx="1291313" cy="185151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42691" y="6119336"/>
            <a:ext cx="18288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Василий </a:t>
            </a:r>
          </a:p>
          <a:p>
            <a:pPr lvl="0" algn="ctr"/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Трифонович</a:t>
            </a:r>
          </a:p>
          <a:p>
            <a:pPr lvl="0" algn="ctr"/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Чижиков</a:t>
            </a:r>
            <a:endParaRPr lang="ru-RU" sz="14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6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00297" y="0"/>
            <a:ext cx="11991703" cy="70055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>
              <a:lnSpc>
                <a:spcPct val="106000"/>
              </a:lnSpc>
            </a:pP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Трудовая </a:t>
            </a: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доблесть и слава  жителей 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Тогучинского </a:t>
            </a: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 отмечается государственными, </a:t>
            </a:r>
            <a:endParaRPr lang="ru-RU" b="1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450215" algn="ctr">
              <a:lnSpc>
                <a:spcPct val="106000"/>
              </a:lnSpc>
            </a:pP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региональными </a:t>
            </a: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районными наградами, Грамотами, Дипломами, Благодарственными 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письмами</a:t>
            </a:r>
          </a:p>
          <a:p>
            <a:pPr lvl="0" indent="450215">
              <a:lnSpc>
                <a:spcPct val="106000"/>
              </a:lnSpc>
            </a:pPr>
            <a:r>
              <a:rPr lang="ru-RU" u="sng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районе награждено:</a:t>
            </a:r>
            <a:endParaRPr lang="ru-RU" sz="800" u="sng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орденом </a:t>
            </a: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ЛЕНИНА – 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50 человек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ru-RU" sz="8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орденом </a:t>
            </a: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«ТРУДОВОГО КРАСНОГО ЗНАМЕНИ» – 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240 человек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ru-RU" sz="8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орденом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«ЗНАК ПОЧЁТА» –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338 человек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ru-RU" sz="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орденом ДРУЖБЫ НАРОДОВ – 9 человек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ru-RU" sz="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орденом ОКТЯБРЬСКОЙ РЕВОЛЮЦИИ – 23 человека 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ru-RU" sz="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орденом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ТРУДОВОЙ СЛАВЫ 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 – 14 человек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ru-RU" sz="8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орденом ТРУДОВОЙ СЛАВЫ </a:t>
            </a:r>
            <a:r>
              <a:rPr lang="en-US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 </a:t>
            </a: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 – 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116 человек</a:t>
            </a:r>
          </a:p>
          <a:p>
            <a:pPr lvl="0"/>
            <a:endParaRPr lang="ru-RU" sz="800" b="1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16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том числе 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спискам представленных к награждению, хранящимся в Тогучинском архиве, </a:t>
            </a:r>
            <a:r>
              <a:rPr lang="ru-RU" sz="16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</a:t>
            </a:r>
            <a:r>
              <a:rPr lang="ru-RU" sz="1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освоение целинных и залежных земель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успешное проведение уборки урожая и </a:t>
            </a:r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хлебозаготовок 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1956 – 1957 годах в Тогучинском районе </a:t>
            </a:r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орденами 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медалями награждены более </a:t>
            </a:r>
            <a:r>
              <a:rPr lang="ru-RU" sz="16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1887 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человек: </a:t>
            </a:r>
          </a:p>
          <a:p>
            <a:pPr lvl="0" algn="ctr"/>
            <a:endParaRPr lang="ru-RU" sz="8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орденом ЛЕНИНА – 16 человек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ru-RU" sz="8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орденом «ТРУДОВОГО КРАСНОГО ЗНАМЕНИ» – 44 человека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ru-RU" sz="8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орденом «ЗНАК ПОЧЁТА» – 72 человека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ru-RU" sz="8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«ЗА ТРУДОВУЮ ДОБЛЕСТЬ» </a:t>
            </a: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58 человек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ru-RU" sz="8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«ЗА ТРУДОВОЕ ОТЛИЧИЕ» </a:t>
            </a: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 человек</a:t>
            </a:r>
          </a:p>
          <a:p>
            <a:pPr marL="285750" lvl="0" indent="-285750">
              <a:buFont typeface="Wingdings" panose="05000000000000000000" pitchFamily="2" charset="2"/>
              <a:buChar char="q"/>
            </a:pPr>
            <a:endParaRPr lang="ru-RU" sz="8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«ЗА </a:t>
            </a: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ОСВОЕНИЕ ЦЕЛИННЫХ ЗЕМЕЛЬ</a:t>
            </a: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1640 </a:t>
            </a:r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 том числе 89 учащихся 4-х – 10-х классов</a:t>
            </a:r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084745" y="6219731"/>
            <a:ext cx="4001631" cy="523220"/>
          </a:xfrm>
          <a:prstGeom prst="rect">
            <a:avLst/>
          </a:prstGeom>
          <a:ln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lvl="0"/>
            <a:r>
              <a:rPr lang="ru-RU" sz="1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поиску информации о награждённых в Тогучинском районе ведётся по настоящее время</a:t>
            </a:r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271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676" y="763740"/>
            <a:ext cx="9143057" cy="558987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459676" y="6319641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1980 г.</a:t>
            </a:r>
            <a:endParaRPr lang="ru-RU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4751" y="776501"/>
            <a:ext cx="11204154" cy="36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lnSpc>
                <a:spcPct val="106000"/>
              </a:lnSpc>
            </a:pPr>
            <a:endParaRPr lang="ru-RU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5105" y="919623"/>
            <a:ext cx="5908688" cy="36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>
              <a:lnSpc>
                <a:spcPct val="106000"/>
              </a:lnSpc>
            </a:pPr>
            <a:endParaRPr lang="ru-RU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459676" y="55854"/>
            <a:ext cx="87137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ноябре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1953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создана </a:t>
            </a:r>
          </a:p>
          <a:p>
            <a:pPr algn="ctr"/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районная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Почёта передовиков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местной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промышленности</a:t>
            </a:r>
            <a:endParaRPr lang="ru-RU" sz="2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981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2" y="1213165"/>
            <a:ext cx="5678123" cy="389008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4051" y="362139"/>
            <a:ext cx="56781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 Почёта Тогучинского </a:t>
            </a:r>
            <a:endParaRPr lang="ru-RU" b="1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деревообрабатывающего 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комбината (ДОК)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2843" y="5175673"/>
            <a:ext cx="23615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en-US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1960 – 1970</a:t>
            </a:r>
            <a:r>
              <a:rPr lang="en-US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421" y="2426328"/>
            <a:ext cx="5806788" cy="36394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18274" y="1347227"/>
            <a:ext cx="63389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Портретная галерея ветеранов 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завода и </a:t>
            </a: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ветеранов Великой Отечественной войны 1941 – 1945 гг. </a:t>
            </a:r>
          </a:p>
          <a:p>
            <a:pPr lvl="0" algn="r"/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Тогучинского винзавода 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478978" y="6156356"/>
            <a:ext cx="2390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en-US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1970 </a:t>
            </a:r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</a:t>
            </a:r>
            <a:r>
              <a:rPr lang="en-US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гг.</a:t>
            </a:r>
          </a:p>
        </p:txBody>
      </p:sp>
    </p:spTree>
    <p:extLst>
      <p:ext uri="{BB962C8B-B14F-4D97-AF65-F5344CB8AC3E}">
        <p14:creationId xmlns:p14="http://schemas.microsoft.com/office/powerpoint/2010/main" val="271112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745" y="609733"/>
            <a:ext cx="7978457" cy="563853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21506" y="116158"/>
            <a:ext cx="85669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Портретная галерея 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передовиков 11-ой пятилетки Тогучинского лесхоза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44082" y="6248267"/>
            <a:ext cx="2303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</a:t>
            </a:r>
            <a:r>
              <a:rPr lang="en-US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1980</a:t>
            </a:r>
            <a:r>
              <a:rPr lang="en-US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1985]</a:t>
            </a:r>
            <a:r>
              <a:rPr lang="ru-RU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96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8"/>
            <a:ext cx="12192000" cy="6858000"/>
          </a:xfrm>
          <a:prstGeom prst="rect">
            <a:avLst/>
          </a:prstGeom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" t="10019" r="7160"/>
          <a:stretch/>
        </p:blipFill>
        <p:spPr>
          <a:xfrm>
            <a:off x="2429164" y="374059"/>
            <a:ext cx="7953106" cy="599147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0292240" y="6309362"/>
            <a:ext cx="15754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фото, май 1987  г</a:t>
            </a: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360623" y="-41645"/>
            <a:ext cx="83020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Передовики производства занесённые на районную Доску Почёта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4" t="42904" r="2179" b="35050"/>
          <a:stretch/>
        </p:blipFill>
        <p:spPr>
          <a:xfrm>
            <a:off x="0" y="3974471"/>
            <a:ext cx="7987901" cy="288352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2549" y="6291396"/>
            <a:ext cx="534155" cy="199939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62549" y="6668655"/>
            <a:ext cx="534155" cy="189345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810327" y="4516582"/>
            <a:ext cx="517237" cy="12007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10327" y="4803691"/>
            <a:ext cx="618837" cy="15117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810327" y="5178766"/>
            <a:ext cx="618837" cy="120121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810327" y="5588000"/>
            <a:ext cx="618837" cy="120073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810327" y="5997186"/>
            <a:ext cx="794328" cy="135759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810327" y="6363238"/>
            <a:ext cx="689396" cy="139993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426691" y="4292680"/>
            <a:ext cx="526473" cy="150011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426691" y="4691627"/>
            <a:ext cx="868218" cy="138545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426691" y="5298887"/>
            <a:ext cx="567259" cy="117348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426691" y="5708073"/>
            <a:ext cx="740727" cy="138545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426691" y="6065065"/>
            <a:ext cx="734159" cy="14499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426691" y="6463359"/>
            <a:ext cx="621935" cy="106203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5024582" y="4492607"/>
            <a:ext cx="720436" cy="12974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5033818" y="4872518"/>
            <a:ext cx="711200" cy="124692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5024582" y="5238826"/>
            <a:ext cx="803563" cy="118735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5033818" y="5708073"/>
            <a:ext cx="711200" cy="138545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5033818" y="5973401"/>
            <a:ext cx="711200" cy="13575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033818" y="6363238"/>
            <a:ext cx="854842" cy="100121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5024582" y="6621916"/>
            <a:ext cx="698672" cy="141411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613236" y="4301094"/>
            <a:ext cx="655782" cy="141597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6613236" y="4576618"/>
            <a:ext cx="628073" cy="115009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6613236" y="4830172"/>
            <a:ext cx="655782" cy="167038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6613236" y="5153023"/>
            <a:ext cx="887301" cy="124468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6613236" y="5416235"/>
            <a:ext cx="785091" cy="159800"/>
          </a:xfrm>
          <a:prstGeom prst="rect">
            <a:avLst/>
          </a:prstGeom>
          <a:solidFill>
            <a:srgbClr val="FF0000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/>
          <p:cNvSpPr/>
          <p:nvPr/>
        </p:nvSpPr>
        <p:spPr>
          <a:xfrm>
            <a:off x="6613236" y="5724952"/>
            <a:ext cx="887301" cy="178256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6611418" y="6065065"/>
            <a:ext cx="773360" cy="144992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6613236" y="6428276"/>
            <a:ext cx="655782" cy="149909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373091" y="5096766"/>
            <a:ext cx="138545" cy="20142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28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6930" y="1102629"/>
            <a:ext cx="8058140" cy="535424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98418" y="6445155"/>
            <a:ext cx="1362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 2012 г.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04246" y="22974"/>
            <a:ext cx="8383508" cy="1079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ctr">
              <a:lnSpc>
                <a:spcPct val="106000"/>
              </a:lnSpc>
            </a:pP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Ежегодно за особые заслуги в социально-экономическом развитии  Тогучинского района портреты жителей заносятся на районную Доску Почёта  </a:t>
            </a:r>
          </a:p>
          <a:p>
            <a:pPr algn="ctr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Доска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Почёта Тогучинского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учреждена в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2012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 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92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4"/>
            <a:ext cx="12192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339228" y="58358"/>
            <a:ext cx="11652067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июня 2006 года решением девятой сессии первого созыва Совета депутатов Тогучинского района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принято Положение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Почётном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гражданине Тогучинского района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 fontAlgn="base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 «Почетный гражданин Тогучинского района» присваивается жителям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Тогучинского </a:t>
            </a: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района, внесшим наибольший трудовой вклад в социально-экономическое, культурное развитие района, обеспечение общественной безопасности, охрану здоровья населения, проявившим высокие профессиональные достижения, а также за активное участие в общественной </a:t>
            </a:r>
            <a:r>
              <a:rPr lang="ru-RU" sz="1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жизни</a:t>
            </a:r>
            <a:endParaRPr lang="ru-RU" sz="1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/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1167" y="3178016"/>
            <a:ext cx="11521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74" y="4741204"/>
            <a:ext cx="1112589" cy="14834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6" y="2414397"/>
            <a:ext cx="1298980" cy="17319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977" y="4693027"/>
            <a:ext cx="1118828" cy="149177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7259" y="4681834"/>
            <a:ext cx="1098317" cy="14644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33" y="2592193"/>
            <a:ext cx="1178704" cy="15716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31" y="4735091"/>
            <a:ext cx="1108153" cy="147753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222" y="2620435"/>
            <a:ext cx="1166300" cy="155506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16" y="2618500"/>
            <a:ext cx="1128503" cy="155700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864" y="4689123"/>
            <a:ext cx="1121757" cy="149567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107" y="365125"/>
            <a:ext cx="1116441" cy="143366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61" y="319753"/>
            <a:ext cx="1543009" cy="188171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033" y="741044"/>
            <a:ext cx="4901756" cy="10391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948" y="4749423"/>
            <a:ext cx="1392818" cy="146701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200" y="2421970"/>
            <a:ext cx="1211581" cy="158295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9" y="4736554"/>
            <a:ext cx="1240274" cy="146266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70" r="4385"/>
          <a:stretch/>
        </p:blipFill>
        <p:spPr>
          <a:xfrm>
            <a:off x="9021326" y="2571204"/>
            <a:ext cx="1156018" cy="158295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41" t="3627" r="5542" b="14943"/>
          <a:stretch/>
        </p:blipFill>
        <p:spPr>
          <a:xfrm>
            <a:off x="2168918" y="2582322"/>
            <a:ext cx="1143201" cy="156275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49083" y="4111945"/>
            <a:ext cx="14580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Иван Сергеевич</a:t>
            </a:r>
          </a:p>
          <a:p>
            <a:pPr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Артеменко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619994" y="4099271"/>
            <a:ext cx="1706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 Михайлович</a:t>
            </a:r>
          </a:p>
          <a:p>
            <a:pPr lvl="0" algn="ctr"/>
            <a:r>
              <a:rPr lang="ru-RU" sz="1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Шиповалов</a:t>
            </a:r>
          </a:p>
          <a:p>
            <a:pPr lvl="0" algn="ctr"/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152317" y="4123198"/>
            <a:ext cx="16688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 Дмитриевич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Огнев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351919" y="4102327"/>
            <a:ext cx="1792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Петрович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Мендруль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854594" y="4142705"/>
            <a:ext cx="15753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Карпович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Масалов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0255847" y="3972942"/>
            <a:ext cx="17851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Михайлович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Гундарев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921892" y="4110903"/>
            <a:ext cx="15491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Юлий Исаакович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Микашевский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404" y="4746617"/>
            <a:ext cx="1118502" cy="1498729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2873401" y="6155525"/>
            <a:ext cx="106445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Антонина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Петровна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Краснякова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0973818" y="6118092"/>
            <a:ext cx="105964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Нина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Ефимовна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Сыркашева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242363" y="6160077"/>
            <a:ext cx="190621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Семеновна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Фоминцева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133589" y="6126282"/>
            <a:ext cx="10556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Антонина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Макаровна</a:t>
            </a:r>
          </a:p>
          <a:p>
            <a:pPr lvl="0" algn="ctr"/>
            <a:r>
              <a:rPr lang="ru-RU" sz="1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олякова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8247118" y="6146256"/>
            <a:ext cx="11664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Герасимовна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Кутепова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78782" y="6147608"/>
            <a:ext cx="924484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Надежда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Киселёва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225" y="4735091"/>
            <a:ext cx="1281988" cy="1471951"/>
          </a:xfrm>
          <a:prstGeom prst="rect">
            <a:avLst/>
          </a:prstGeom>
        </p:spPr>
      </p:pic>
      <p:sp>
        <p:nvSpPr>
          <p:cNvPr id="41" name="Прямоугольник 40"/>
          <p:cNvSpPr/>
          <p:nvPr/>
        </p:nvSpPr>
        <p:spPr>
          <a:xfrm>
            <a:off x="4181511" y="6146256"/>
            <a:ext cx="107042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Алексеевна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Пантелеева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9579006" y="6136079"/>
            <a:ext cx="1188980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Лариса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Георгиевна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Сангаджиева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989548" y="6163093"/>
            <a:ext cx="22460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Алевтина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Дмитриевна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Ивашко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5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2960" cy="6892290"/>
          </a:xfrm>
        </p:spPr>
      </p:pic>
      <p:sp>
        <p:nvSpPr>
          <p:cNvPr id="5" name="Прямоугольник 4"/>
          <p:cNvSpPr/>
          <p:nvPr/>
        </p:nvSpPr>
        <p:spPr>
          <a:xfrm>
            <a:off x="261257" y="365125"/>
            <a:ext cx="11721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ED7D31">
                    <a:lumMod val="50000"/>
                  </a:srgbClr>
                </a:solidFill>
                <a:latin typeface="Arial Black" panose="020B0A04020102020204" pitchFamily="34" charset="0"/>
              </a:rPr>
              <a:t>Тыл в годы Великой Отечественной войны 1941 – 1945 гг.</a:t>
            </a: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" y="994298"/>
            <a:ext cx="11982993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Lucida Sans Unicode" panose="020B0602030504020204" pitchFamily="34" charset="0"/>
              </a:rPr>
              <a:t>О начале войны в Тогучинском районе узнали, </a:t>
            </a:r>
          </a:p>
          <a:p>
            <a:pPr indent="450215" algn="ctr"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Lucida Sans Unicode" panose="020B0602030504020204" pitchFamily="34" charset="0"/>
              </a:rPr>
              <a:t>когда был объявлен по радио Указ Президиума Верховного Совета СССР.  </a:t>
            </a:r>
          </a:p>
          <a:p>
            <a:pPr indent="450215" algn="ctr">
              <a:spcAft>
                <a:spcPts val="0"/>
              </a:spcAft>
            </a:pPr>
            <a:endParaRPr lang="ru-RU" sz="800" b="1" dirty="0" smtClean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Lucida Sans Unicode" panose="020B0602030504020204" pitchFamily="34" charset="0"/>
            </a:endParaRPr>
          </a:p>
          <a:p>
            <a:pPr indent="450215" algn="ctr">
              <a:spcAft>
                <a:spcPts val="0"/>
              </a:spcAft>
            </a:pP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Lucida Sans Unicode" panose="020B0602030504020204" pitchFamily="34" charset="0"/>
                <a:cs typeface="Times New Roman" panose="02020603050405020304" pitchFamily="18" charset="0"/>
              </a:rPr>
              <a:t>К исходу дня 22 июня и 23 июня в колхозах, совхозах, селах района прошли митинги, партийные собрания.</a:t>
            </a:r>
            <a:endParaRPr lang="ru-RU" b="1" dirty="0" smtClean="0">
              <a:solidFill>
                <a:schemeClr val="accent2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Lucida Sans Unicode" panose="020B0602030504020204" pitchFamily="34" charset="0"/>
              </a:rPr>
              <a:t>В первый день войны – 22 июня 1941 года  ушли на фронт более 80 человек.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Всего за годы войны свыше 15 тыс. земляков ушли защищать нашу родную землю от фашистских захватчиков.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Более 6,5 тыс. воинов-тогучинцев не вернулись с полей сражений.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7" y="4052784"/>
            <a:ext cx="3592285" cy="2682240"/>
          </a:xfrm>
          <a:prstGeom prst="rect">
            <a:avLst/>
          </a:prstGeom>
          <a:ln>
            <a:solidFill>
              <a:schemeClr val="bg1"/>
            </a:solidFill>
          </a:ln>
          <a:effectLst>
            <a:softEdge rad="3175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966752" y="4020554"/>
            <a:ext cx="822524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колхозов Тогучинского района за 1941 год сдано в Рабоче-крестьянскую Красную армию (РККА) 1 750 рабочих лошадей. В феврале 1942 года сдано в РККА 440 голов лошадей. Всего из района за 1941 год и за январь – февраль 1942 года вывезено в РККА, оборонные предприятия, на областное строительство линий железных дорог – 7 796 рабочих лошадей, упряжи и повозок к ним.</a:t>
            </a:r>
          </a:p>
          <a:p>
            <a:pPr algn="just"/>
            <a:endParaRPr lang="ru-RU" sz="16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 1942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район дал фронту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192 555 ц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хлеба,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11 077 ц мяса, 27 038 ц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овощей и картофеля,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11 000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штук домашней птицы.</a:t>
            </a:r>
          </a:p>
          <a:p>
            <a:pPr algn="just"/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Собрано теплых вещей в количестве: 519 полушубков,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5 000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штук овчин, 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17 000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 валенок, 10 тонн шерсти.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92628" y="3026653"/>
            <a:ext cx="1075508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Самой важной и почетной задачей в годы Великой Отечественной войны для сельских коммунистов и комсомольцев, колхозников и колхозниц стало выполнение обязательств перед государством. </a:t>
            </a:r>
          </a:p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Хлеб, мясо, молоко и сырье – то же вооружение, те же боеприпасы. 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415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" y="0"/>
            <a:ext cx="12192000" cy="6890478"/>
          </a:xfrm>
        </p:spPr>
      </p:pic>
      <p:sp>
        <p:nvSpPr>
          <p:cNvPr id="5" name="Прямоугольник 4"/>
          <p:cNvSpPr/>
          <p:nvPr/>
        </p:nvSpPr>
        <p:spPr>
          <a:xfrm>
            <a:off x="155780" y="32478"/>
            <a:ext cx="11913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Звание </a:t>
            </a: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Почётный </a:t>
            </a: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житель г. Тогучина</a:t>
            </a:r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впервые </a:t>
            </a: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присвоено 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</a:t>
            </a: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августа 1990 года решением исполкома Тогучинского </a:t>
            </a:r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горсовета</a:t>
            </a:r>
            <a:endParaRPr lang="ru-RU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630" y="1168744"/>
            <a:ext cx="1383831" cy="180712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90034" y="2945718"/>
            <a:ext cx="1336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 Никитич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Болдырев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8" t="9457" r="3232"/>
          <a:stretch/>
        </p:blipFill>
        <p:spPr>
          <a:xfrm>
            <a:off x="67607" y="3298743"/>
            <a:ext cx="1262743" cy="150517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-292919" y="4757125"/>
            <a:ext cx="20386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Федорович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Глазачев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 r="10245"/>
          <a:stretch/>
        </p:blipFill>
        <p:spPr>
          <a:xfrm>
            <a:off x="10664963" y="3298569"/>
            <a:ext cx="1386298" cy="142179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924713" y="4674079"/>
            <a:ext cx="936332" cy="758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Гончаров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226" y="3624539"/>
            <a:ext cx="1064934" cy="160237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4906009" y="5156315"/>
            <a:ext cx="1035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Ивановна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Гостеева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9774" y="3631109"/>
            <a:ext cx="1122071" cy="160377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603010" y="5147923"/>
            <a:ext cx="1128835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259" y="3403435"/>
            <a:ext cx="997905" cy="141609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142620" y="4765240"/>
            <a:ext cx="15506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Тихоновна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Дудяк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15" y="1011456"/>
            <a:ext cx="1332327" cy="182704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007927" y="2779264"/>
            <a:ext cx="24757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Людмила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Николаевна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Ермолич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8858" y="754870"/>
            <a:ext cx="1490394" cy="1588770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 flipH="1">
            <a:off x="10458188" y="2282157"/>
            <a:ext cx="170940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Яков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Захарович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Клюев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993" y="3595800"/>
            <a:ext cx="1089181" cy="1508446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363258" y="5053472"/>
            <a:ext cx="11922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Павел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Прокопьевич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Козлов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364" y="3425279"/>
            <a:ext cx="1051690" cy="1516883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9526236" y="4921403"/>
            <a:ext cx="111921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Лидия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Васильевна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Куземченко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654" y="3602640"/>
            <a:ext cx="1073066" cy="1614433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5839656" y="5158402"/>
            <a:ext cx="14578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Егоровна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Сазыкина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733" y="1319412"/>
            <a:ext cx="1377967" cy="1610152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7189382" y="2901631"/>
            <a:ext cx="1891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Гаврилович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Сисюк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7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6" r="42823" b="29595"/>
          <a:stretch/>
        </p:blipFill>
        <p:spPr>
          <a:xfrm>
            <a:off x="8337930" y="3524981"/>
            <a:ext cx="1113480" cy="1557935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>
            <a:off x="8276143" y="5013274"/>
            <a:ext cx="12661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Исаак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Цалевич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Микашевский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69" y="811122"/>
            <a:ext cx="1449333" cy="1759131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1636160" y="2515159"/>
            <a:ext cx="1096519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Юрий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Николаевич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Похил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32" y="1005973"/>
            <a:ext cx="1530212" cy="1594193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8643342" y="2615503"/>
            <a:ext cx="212959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Яковлевич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Худяков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9" y="599252"/>
            <a:ext cx="1187503" cy="1900005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>
            <a:off x="75241" y="2455045"/>
            <a:ext cx="11660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Яковлевич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Черненок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460" y="3602640"/>
            <a:ext cx="1073908" cy="1601837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7021216" y="5168192"/>
            <a:ext cx="13068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Николай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Михайлович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Шабанов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8" t="4088" r="5243" b="14810"/>
          <a:stretch/>
        </p:blipFill>
        <p:spPr>
          <a:xfrm>
            <a:off x="5969191" y="1011456"/>
            <a:ext cx="1326352" cy="1812921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5967124" y="2788213"/>
            <a:ext cx="13437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Галина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Андреевна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Анисимова</a:t>
            </a:r>
            <a:endParaRPr lang="ru-RU" sz="14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33" y="5912592"/>
            <a:ext cx="7437120" cy="89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6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312735" y="1444707"/>
            <a:ext cx="4953811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endParaRPr lang="ru-RU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Презентацию подготовили </a:t>
            </a:r>
          </a:p>
          <a:p>
            <a:pPr algn="ctr"/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сотрудники отдела архивной службы администрации Тогучинского района Новосибирской области,</a:t>
            </a:r>
          </a:p>
          <a:p>
            <a:pPr algn="ctr"/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780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378" y="19876"/>
            <a:ext cx="4816723" cy="664417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52" y="1711083"/>
            <a:ext cx="5781300" cy="50890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46" y="19876"/>
            <a:ext cx="3414750" cy="161899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178" y="140900"/>
            <a:ext cx="4119574" cy="655266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344917" y="3315787"/>
            <a:ext cx="1391266" cy="176349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8379517" y="4338451"/>
            <a:ext cx="1295706" cy="190005"/>
          </a:xfrm>
          <a:prstGeom prst="rect">
            <a:avLst/>
          </a:prstGeom>
          <a:solidFill>
            <a:srgbClr val="FF000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492361" y="438925"/>
            <a:ext cx="1514755" cy="1280689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1285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30630" y="2159810"/>
            <a:ext cx="3813384" cy="3098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06000"/>
              </a:lnSpc>
              <a:tabLst>
                <a:tab pos="195580" algn="l"/>
              </a:tabLst>
            </a:pPr>
            <a:r>
              <a:rPr lang="ru-RU" sz="1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Sylfaen" panose="010A0502050306030303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573" y="63137"/>
            <a:ext cx="4846722" cy="673172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581" y="0"/>
            <a:ext cx="3743717" cy="206835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1" y="605521"/>
            <a:ext cx="3491669" cy="15542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201" y="5094956"/>
            <a:ext cx="3406588" cy="11948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2159810"/>
            <a:ext cx="3530941" cy="44923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71" y="705518"/>
            <a:ext cx="3329583" cy="43894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21923" y="-12540"/>
            <a:ext cx="7119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Обращение учащихся Тогучинской средней школы </a:t>
            </a:r>
          </a:p>
          <a:p>
            <a:pPr algn="ctr"/>
            <a:r>
              <a:rPr lang="ru-RU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 пионерам и школьникам Новосибирской области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1209588" y="2159809"/>
            <a:ext cx="902708" cy="2735463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27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6788726" y="1313331"/>
            <a:ext cx="490144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b="1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…в условиях войны финансовые работники стали работать лучше против довоенных лет.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второе полугодие 1942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район по финансовой работе вышел в список передовых районов области и за 4-й квартал занял третье место – получил третью премию.</a:t>
            </a:r>
          </a:p>
          <a:p>
            <a:pPr algn="just"/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первом полугодии 1943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Тогучинский район занял первое место в области и по решению облисполкома получил переходящее знамя и первую премию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10 000 рублей…». </a:t>
            </a:r>
          </a:p>
          <a:p>
            <a:pPr algn="just"/>
            <a:endParaRPr lang="ru-RU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  2-му   Государственному   Военному  Займу   план  в 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районе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 перевыполнен  на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770 000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 (на 31%). </a:t>
            </a:r>
            <a:endParaRPr lang="ru-RU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699" y="2816120"/>
            <a:ext cx="5881195" cy="39531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4805" y="0"/>
            <a:ext cx="1181173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тружеников района в Государственных Военных </a:t>
            </a:r>
            <a:r>
              <a:rPr lang="ru-RU" sz="2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Займах</a:t>
            </a:r>
          </a:p>
          <a:p>
            <a:pPr lvl="0" algn="ctr"/>
            <a:endParaRPr lang="ru-RU" sz="800" b="1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в Тогучинском районе на заём подписались рабочие, служащие, </a:t>
            </a:r>
            <a:endParaRPr lang="ru-RU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колхозники </a:t>
            </a:r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даже школьники и собрали </a:t>
            </a:r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1 533 340 </a:t>
            </a:r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r>
              <a:rPr lang="ru-RU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ctr"/>
            <a:endParaRPr lang="ru-RU" sz="800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доклада заведующего районным финансовым отделом тов. Стомикова</a:t>
            </a:r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девятой сессии районного Совета депутатов трудящихся Тогучинского района от 5 мая 1944 г.: «…приведу факт, как работал финотдел по мобилизации налоговых средств за период с 1942 по 1943 гг.</a:t>
            </a:r>
          </a:p>
          <a:p>
            <a:pPr lvl="0" algn="ctr"/>
            <a:endParaRPr lang="ru-RU" sz="800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1942 г.	план	9 313 000  руб.	выполнено	10 266 000 руб.	110%</a:t>
            </a:r>
          </a:p>
          <a:p>
            <a:pPr lvl="0"/>
            <a:r>
              <a:rPr lang="ru-RU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1943 г.	план	13 063 000 руб.	выполнено	16 393 000 руб.	120,7%</a:t>
            </a:r>
          </a:p>
          <a:p>
            <a:pPr lvl="0" algn="ctr"/>
            <a:endParaRPr lang="ru-RU" sz="24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95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22" y="-17423"/>
            <a:ext cx="12192000" cy="6858000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39" y="1222347"/>
            <a:ext cx="4005116" cy="556401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44" y="3743278"/>
            <a:ext cx="4794757" cy="29075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86" y="1013954"/>
            <a:ext cx="4634927" cy="210943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24961" y="37689"/>
            <a:ext cx="63532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1942 году на </a:t>
            </a:r>
            <a:r>
              <a:rPr lang="ru-RU" sz="1400" b="1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митинге в Тогучинской </a:t>
            </a:r>
            <a:r>
              <a:rPr lang="ru-RU" sz="14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МТС </a:t>
            </a: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</a:t>
            </a:r>
            <a:r>
              <a:rPr lang="ru-RU" sz="1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рабочих и служащих </a:t>
            </a:r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подписались </a:t>
            </a:r>
            <a:r>
              <a:rPr lang="ru-RU" sz="1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военный </a:t>
            </a:r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заём </a:t>
            </a:r>
            <a:r>
              <a:rPr lang="ru-RU" sz="1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сумму </a:t>
            </a:r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27 075 </a:t>
            </a:r>
            <a:r>
              <a:rPr lang="ru-RU" sz="1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рублей, </a:t>
            </a:r>
            <a:endParaRPr lang="ru-RU" sz="1400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</a:t>
            </a:r>
            <a:r>
              <a:rPr lang="ru-RU" sz="1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трактористов дали взаймы государству </a:t>
            </a:r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48 650 </a:t>
            </a:r>
            <a:r>
              <a:rPr lang="ru-RU" sz="1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 </a:t>
            </a:r>
            <a:endParaRPr lang="ru-RU" sz="1400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</a:t>
            </a:r>
            <a:r>
              <a:rPr lang="ru-RU" sz="1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подписки по МТС составила </a:t>
            </a:r>
            <a:r>
              <a:rPr lang="ru-RU" sz="14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75 725 </a:t>
            </a:r>
            <a:r>
              <a:rPr lang="ru-RU" sz="14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0587" y="4019850"/>
            <a:ext cx="1505528" cy="868219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593" y="144966"/>
            <a:ext cx="4602068" cy="6505852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0957560" y="439984"/>
            <a:ext cx="846513" cy="1028246"/>
          </a:xfrm>
          <a:prstGeom prst="rect">
            <a:avLst/>
          </a:prstGeom>
          <a:solidFill>
            <a:srgbClr val="FF0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8423" y="1588165"/>
            <a:ext cx="3645701" cy="418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3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4"/>
            <a:ext cx="12192000" cy="6858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478" y="605263"/>
            <a:ext cx="4426450" cy="61596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486" y="325239"/>
            <a:ext cx="3773751" cy="170702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772679" y="4193868"/>
            <a:ext cx="35686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1943 году </a:t>
            </a:r>
            <a:endParaRPr lang="ru-RU" sz="1600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Алексей 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Григорьевич Шерегеда </a:t>
            </a:r>
            <a:endParaRPr lang="ru-RU" sz="1600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женой Анной Михайловной </a:t>
            </a:r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переехали в  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 Тогучин </a:t>
            </a:r>
            <a:endParaRPr lang="ru-RU" sz="1600" dirty="0" smtClean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</a:t>
            </a:r>
            <a:r>
              <a:rPr lang="ru-RU" sz="160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своей дочери. </a:t>
            </a:r>
            <a:endParaRPr lang="ru-RU" sz="1600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1" y="4040758"/>
            <a:ext cx="4032505" cy="2758523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4315694" y="5686697"/>
            <a:ext cx="2668580" cy="10782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Тогучинском архиве храниться документы А.Г.Шерегеды.</a:t>
            </a:r>
          </a:p>
          <a:p>
            <a:pPr algn="ctr"/>
            <a:r>
              <a:rPr lang="ru-RU" sz="160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Ф.209, Оп.2, ДД. 1 – 8</a:t>
            </a:r>
            <a:endParaRPr lang="ru-RU" sz="160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" y="569962"/>
            <a:ext cx="7579349" cy="27588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5786" y="2312291"/>
            <a:ext cx="3213735" cy="442700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1640" y="3093689"/>
            <a:ext cx="74448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Справка от 25 ноября 1943 года о покупке на свои личные средства самолёта (100 000 рублей)</a:t>
            </a:r>
          </a:p>
          <a:p>
            <a:pPr lvl="0" algn="ctr"/>
            <a:r>
              <a:rPr lang="ru-RU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внесения на 2-й военный государственный заём 40 000 рублей.</a:t>
            </a:r>
            <a:endParaRPr lang="ru-RU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49512" y="5734"/>
            <a:ext cx="8981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документов личного происхождения Шерегеды Алексея Григорьевича </a:t>
            </a:r>
            <a:r>
              <a:rPr lang="en-US" sz="16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ru-RU" sz="16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1879</a:t>
            </a:r>
            <a:r>
              <a:rPr lang="en-US" sz="16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  <a:r>
              <a:rPr lang="ru-RU" sz="16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04.10.1959),</a:t>
            </a:r>
          </a:p>
          <a:p>
            <a:pPr lvl="0" algn="ctr"/>
            <a:r>
              <a:rPr lang="ru-RU" sz="1600" b="1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жителя г. Тогучина Тогучинского района Новосибирской области</a:t>
            </a:r>
            <a:endParaRPr lang="ru-RU" sz="1600" b="1" dirty="0">
              <a:solidFill>
                <a:srgbClr val="ED7D31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238995" y="4621876"/>
            <a:ext cx="686149" cy="988291"/>
          </a:xfrm>
          <a:prstGeom prst="rect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91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-226423" y="-5199"/>
            <a:ext cx="12418423" cy="70905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06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 время Великой Отечественной войны 1941 – 1945 гг. </a:t>
            </a:r>
          </a:p>
          <a:p>
            <a:pPr indent="450215" algn="ctr">
              <a:lnSpc>
                <a:spcPct val="106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Государственных наград удостоены труженики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Тогучинского </a:t>
            </a:r>
            <a:r>
              <a:rPr lang="ru-RU" sz="28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района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>
              <a:lnSpc>
                <a:spcPct val="106000"/>
              </a:lnSpc>
            </a:pPr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Указом </a:t>
            </a: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Президиума Верховного Совета СССР от </a:t>
            </a:r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 мая 1942 года награждены </a:t>
            </a:r>
          </a:p>
          <a:p>
            <a:pPr indent="450215">
              <a:lnSpc>
                <a:spcPct val="106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орденом Ленина:</a:t>
            </a:r>
          </a:p>
          <a:p>
            <a:pPr indent="450215">
              <a:lnSpc>
                <a:spcPct val="106000"/>
              </a:lnSpc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Журавлев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Иван Трофимович, председатель Тогучинского райисполкома,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06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Пупынин Семён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Романович, секретарь Тогучинского райкома ВКП(б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 indent="450215">
              <a:lnSpc>
                <a:spcPct val="106000"/>
              </a:lnSpc>
              <a:spcAft>
                <a:spcPts val="0"/>
              </a:spcAft>
            </a:pPr>
            <a:r>
              <a:rPr lang="ru-RU" sz="2400" b="1" spc="-2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орденом </a:t>
            </a:r>
            <a:r>
              <a:rPr lang="ru-RU" sz="2400" b="1" spc="-2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Трудового Красного </a:t>
            </a:r>
            <a:r>
              <a:rPr lang="ru-RU" sz="2400" b="1" spc="-2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Знамени:</a:t>
            </a:r>
          </a:p>
          <a:p>
            <a:pPr indent="450215">
              <a:lnSpc>
                <a:spcPct val="106000"/>
              </a:lnSpc>
              <a:spcAft>
                <a:spcPts val="0"/>
              </a:spcAft>
            </a:pPr>
            <a:r>
              <a:rPr lang="ru-RU" sz="2400" spc="-2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Березиков </a:t>
            </a:r>
            <a:r>
              <a:rPr lang="ru-RU" sz="2400" spc="-2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Яков Акимович, директор Завьяловкого </a:t>
            </a:r>
            <a:r>
              <a:rPr lang="ru-RU" sz="2400" spc="-2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зерносовхоза; </a:t>
            </a:r>
          </a:p>
          <a:p>
            <a:pPr indent="450215">
              <a:lnSpc>
                <a:spcPct val="106000"/>
              </a:lnSpc>
            </a:pPr>
            <a:r>
              <a:rPr lang="ru-RU" sz="2400" b="1" spc="-2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орденом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«Знак Почета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»: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06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Березовский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Влас Иванович, председатель колхоза им.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Куйбышева, </a:t>
            </a:r>
          </a:p>
          <a:p>
            <a:pPr indent="450215">
              <a:lnSpc>
                <a:spcPct val="106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Колесников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Николай Александрович, директор Коуракской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МТС, </a:t>
            </a:r>
          </a:p>
          <a:p>
            <a:pPr indent="450215">
              <a:lnSpc>
                <a:spcPct val="106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Тарасов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Николай Иванович, комбайнер Тогучинской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МТС; </a:t>
            </a:r>
          </a:p>
          <a:p>
            <a:pPr indent="450215">
              <a:lnSpc>
                <a:spcPct val="106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медалью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 трудовое отличие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06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Бушмелев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Алексей Михайлович, агроном Тогучинской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МТС; </a:t>
            </a:r>
          </a:p>
          <a:p>
            <a:pPr indent="450215">
              <a:lnSpc>
                <a:spcPct val="106000"/>
              </a:lnSpc>
            </a:pP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медалью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 трудовое отличие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>
              <a:lnSpc>
                <a:spcPct val="106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Кудрявцев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Алексей Тимофеевич, комбайнер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Сурковской МТС, </a:t>
            </a:r>
          </a:p>
          <a:p>
            <a:pPr indent="450215">
              <a:lnSpc>
                <a:spcPct val="106000"/>
              </a:lnSpc>
              <a:spcAft>
                <a:spcPts val="0"/>
              </a:spcAft>
            </a:pP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Лужных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Иван Иванович, тракторист Завьяловского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зерносовхоза.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9651" y="3147746"/>
            <a:ext cx="972177" cy="1351097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974211" y="4443540"/>
            <a:ext cx="1224374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00" spc="-2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Березиков </a:t>
            </a:r>
            <a:r>
              <a:rPr lang="ru-RU" sz="1300" spc="-2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Я.А.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590" y="1307051"/>
            <a:ext cx="873496" cy="12874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986440" y="2618273"/>
            <a:ext cx="1298597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spc="-2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Журавлёв И.Т.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079" y="4995993"/>
            <a:ext cx="838929" cy="1288665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0839386" y="6284658"/>
            <a:ext cx="1494023" cy="29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spc="-20" dirty="0" smtClean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Березовский В.И.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02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80004" y="309736"/>
            <a:ext cx="11887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Президиума Верховного Совета СССР от 14 декабря 1944 года награждены 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медалью «За трудовое отличие»: 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Маракулина Павла Александровна, учительница Завьяловской средней школы, 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Иващенко Николай Арсеньевич, директор и учитель Вассинской средней школы, 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Степанов Александр Евдокимович, директор и учитель семилетней школы </a:t>
            </a:r>
            <a:endParaRPr lang="ru-RU" sz="24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Завьяловского </a:t>
            </a:r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зерносовхоза. </a:t>
            </a:r>
          </a:p>
          <a:p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Президиума Верховного Совета СССР от 19 декабря 1944 года награждены 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орденом Трудового Красного Знамени: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Бусыгин Иван Афанасьевич, директор Тогучинского сушзавода; 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медалью «За трудовое отличие»: 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Петелькина Анна Никитична, мастер Тогучинского сушзавода. </a:t>
            </a:r>
          </a:p>
          <a:p>
            <a:r>
              <a:rPr lang="ru-RU" sz="2400" b="1" u="sng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Указом </a:t>
            </a:r>
            <a:r>
              <a:rPr lang="ru-RU" sz="2400" b="1" u="sng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Президиума Верховного Совета СССР от 29 июля 1945 года награждены</a:t>
            </a: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орденом Трудового Красного Знамени: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Мезенцев Александр Данилович, начальник Тогучинской дистанции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пути, 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орденом «Знак Почета»:</a:t>
            </a:r>
          </a:p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Грачев Семён Герасимович, дорожный мастер Тогучинской дистанции 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пути.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0097" y="2957047"/>
            <a:ext cx="1003663" cy="13536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1027350" y="4219582"/>
            <a:ext cx="1129155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1300" spc="-2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Бусыгин И.А.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89291" y="814008"/>
            <a:ext cx="1026522" cy="159261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0884787" y="2354923"/>
            <a:ext cx="1235530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sz="1300" spc="-20" dirty="0">
                <a:solidFill>
                  <a:srgbClr val="ED7D31">
                    <a:lumMod val="50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Иващенко Н.А.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6062</TotalTime>
  <Words>1491</Words>
  <Application>Microsoft Office PowerPoint</Application>
  <PresentationFormat>Широкоэкранный</PresentationFormat>
  <Paragraphs>301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Lucida Sans Unicode</vt:lpstr>
      <vt:lpstr>Sylfaen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Zaruzhko Albina</dc:creator>
  <cp:lastModifiedBy>Zaruzhko Albina</cp:lastModifiedBy>
  <cp:revision>361</cp:revision>
  <cp:lastPrinted>2025-01-23T01:49:10Z</cp:lastPrinted>
  <dcterms:created xsi:type="dcterms:W3CDTF">2025-01-13T04:47:32Z</dcterms:created>
  <dcterms:modified xsi:type="dcterms:W3CDTF">2025-02-17T08:33:30Z</dcterms:modified>
</cp:coreProperties>
</file>