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4" r:id="rId2"/>
    <p:sldId id="277" r:id="rId3"/>
    <p:sldId id="257" r:id="rId4"/>
    <p:sldId id="263" r:id="rId5"/>
    <p:sldId id="261" r:id="rId6"/>
    <p:sldId id="258" r:id="rId7"/>
    <p:sldId id="260" r:id="rId8"/>
    <p:sldId id="271" r:id="rId9"/>
    <p:sldId id="259" r:id="rId10"/>
    <p:sldId id="262" r:id="rId11"/>
    <p:sldId id="264" r:id="rId12"/>
    <p:sldId id="270" r:id="rId13"/>
    <p:sldId id="266" r:id="rId14"/>
    <p:sldId id="269" r:id="rId15"/>
    <p:sldId id="267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26605-41E6-4325-B066-A832A2E2F432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0E8F4-52C7-48E0-BB28-701AA31A00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54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60E8F4-52C7-48E0-BB28-701AA31A00E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201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269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5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433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511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59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803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975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03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16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5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316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2A018-95E3-477B-9C66-A610E46F2020}" type="datetimeFigureOut">
              <a:rPr lang="ru-RU" smtClean="0"/>
              <a:t>08.07.2025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DF920-1CC3-4525-98AD-F9269C458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98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11" Type="http://schemas.microsoft.com/office/2007/relationships/hdphoto" Target="../media/hdphoto14.wdp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microsoft.com/office/2007/relationships/hdphoto" Target="../media/hdphoto12.wdp"/><Relationship Id="rId9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8.jpeg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12" Type="http://schemas.microsoft.com/office/2007/relationships/hdphoto" Target="../media/hdphoto1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png"/><Relationship Id="rId5" Type="http://schemas.microsoft.com/office/2007/relationships/hdphoto" Target="../media/hdphoto15.wdp"/><Relationship Id="rId15" Type="http://schemas.openxmlformats.org/officeDocument/2006/relationships/image" Target="../media/image60.jpg"/><Relationship Id="rId10" Type="http://schemas.openxmlformats.org/officeDocument/2006/relationships/image" Target="../media/image56.jpg"/><Relationship Id="rId4" Type="http://schemas.openxmlformats.org/officeDocument/2006/relationships/image" Target="../media/image51.png"/><Relationship Id="rId9" Type="http://schemas.openxmlformats.org/officeDocument/2006/relationships/image" Target="../media/image55.jpeg"/><Relationship Id="rId14" Type="http://schemas.openxmlformats.org/officeDocument/2006/relationships/image" Target="../media/image5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9.png"/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12" Type="http://schemas.openxmlformats.org/officeDocument/2006/relationships/image" Target="../media/image68.png"/><Relationship Id="rId2" Type="http://schemas.openxmlformats.org/officeDocument/2006/relationships/image" Target="../media/image14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11" Type="http://schemas.openxmlformats.org/officeDocument/2006/relationships/image" Target="../media/image67.jpeg"/><Relationship Id="rId5" Type="http://schemas.openxmlformats.org/officeDocument/2006/relationships/image" Target="../media/image63.png"/><Relationship Id="rId15" Type="http://schemas.openxmlformats.org/officeDocument/2006/relationships/image" Target="../media/image70.jpeg"/><Relationship Id="rId10" Type="http://schemas.openxmlformats.org/officeDocument/2006/relationships/image" Target="../media/image66.png"/><Relationship Id="rId4" Type="http://schemas.openxmlformats.org/officeDocument/2006/relationships/image" Target="../media/image62.jpeg"/><Relationship Id="rId9" Type="http://schemas.microsoft.com/office/2007/relationships/hdphoto" Target="../media/hdphoto18.wdp"/><Relationship Id="rId14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7.jpeg"/><Relationship Id="rId18" Type="http://schemas.openxmlformats.org/officeDocument/2006/relationships/image" Target="../media/image82.jpeg"/><Relationship Id="rId3" Type="http://schemas.openxmlformats.org/officeDocument/2006/relationships/image" Target="../media/image14.png"/><Relationship Id="rId7" Type="http://schemas.microsoft.com/office/2007/relationships/hdphoto" Target="../media/hdphoto20.wdp"/><Relationship Id="rId12" Type="http://schemas.microsoft.com/office/2007/relationships/hdphoto" Target="../media/hdphoto22.wdp"/><Relationship Id="rId17" Type="http://schemas.openxmlformats.org/officeDocument/2006/relationships/image" Target="../media/image8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hyperlink" Target="https://ru.wikipedia.org/wiki/%D0%9D%D0%B5%D0%BA%D1%80%D0%B0%D1%81%D0%BE%D0%B2,_%D0%9D%D0%B8%D0%BA%D0%BE%D0%BB%D0%B0%D0%B9_%D0%90%D0%BB%D0%B5%D0%BA%D1%81%D0%B5%D0%B5%D0%B2%D0%B8%D1%87" TargetMode="External"/><Relationship Id="rId15" Type="http://schemas.openxmlformats.org/officeDocument/2006/relationships/image" Target="../media/image79.jpg"/><Relationship Id="rId10" Type="http://schemas.microsoft.com/office/2007/relationships/hdphoto" Target="../media/hdphoto21.wdp"/><Relationship Id="rId4" Type="http://schemas.openxmlformats.org/officeDocument/2006/relationships/image" Target="../media/image72.jpeg"/><Relationship Id="rId9" Type="http://schemas.openxmlformats.org/officeDocument/2006/relationships/image" Target="../media/image75.png"/><Relationship Id="rId14" Type="http://schemas.openxmlformats.org/officeDocument/2006/relationships/image" Target="../media/image7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13" Type="http://schemas.openxmlformats.org/officeDocument/2006/relationships/image" Target="../media/image92.jpeg"/><Relationship Id="rId18" Type="http://schemas.openxmlformats.org/officeDocument/2006/relationships/image" Target="../media/image96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1.png"/><Relationship Id="rId17" Type="http://schemas.openxmlformats.org/officeDocument/2006/relationships/image" Target="../media/image95.jpeg"/><Relationship Id="rId2" Type="http://schemas.openxmlformats.org/officeDocument/2006/relationships/image" Target="../media/image14.png"/><Relationship Id="rId16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microsoft.com/office/2007/relationships/hdphoto" Target="../media/hdphoto23.wdp"/><Relationship Id="rId5" Type="http://schemas.openxmlformats.org/officeDocument/2006/relationships/image" Target="../media/image85.jpeg"/><Relationship Id="rId15" Type="http://schemas.microsoft.com/office/2007/relationships/hdphoto" Target="../media/hdphoto24.wdp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jpeg"/><Relationship Id="rId1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microsoft.com/office/2007/relationships/hdphoto" Target="../media/hdphoto7.wdp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2.png"/><Relationship Id="rId10" Type="http://schemas.microsoft.com/office/2007/relationships/hdphoto" Target="../media/hdphoto9.wdp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1.jpeg"/><Relationship Id="rId7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69" y="610762"/>
            <a:ext cx="2789176" cy="185610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818" y="4514779"/>
            <a:ext cx="2932349" cy="195138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03" y="4502578"/>
            <a:ext cx="2950682" cy="196358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770544" y="3048298"/>
            <a:ext cx="11404120" cy="92333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Тогучин. Имена на карте.</a:t>
            </a:r>
            <a:endParaRPr lang="ru-RU" sz="5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48895" t="38144" r="22905" b="16630"/>
          <a:stretch/>
        </p:blipFill>
        <p:spPr>
          <a:xfrm>
            <a:off x="9162744" y="248911"/>
            <a:ext cx="2458585" cy="221795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/>
          <a:srcRect l="7644" t="3420" r="17376" b="7084"/>
          <a:stretch/>
        </p:blipFill>
        <p:spPr>
          <a:xfrm>
            <a:off x="610259" y="292426"/>
            <a:ext cx="2732646" cy="217444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488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960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7" t="2296" r="28739" b="2456"/>
          <a:stretch/>
        </p:blipFill>
        <p:spPr>
          <a:xfrm>
            <a:off x="1975848" y="284966"/>
            <a:ext cx="1898878" cy="190993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52" t="26623" r="27738" b="26493"/>
          <a:stretch/>
        </p:blipFill>
        <p:spPr>
          <a:xfrm rot="5400000">
            <a:off x="-181046" y="428662"/>
            <a:ext cx="2365931" cy="168794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5" t="39941" r="33301" b="8760"/>
          <a:stretch/>
        </p:blipFill>
        <p:spPr>
          <a:xfrm>
            <a:off x="7228112" y="4346993"/>
            <a:ext cx="4888723" cy="245353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8" y="2625107"/>
            <a:ext cx="2966705" cy="406398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505097" y="4694147"/>
            <a:ext cx="2297688" cy="208779"/>
          </a:xfrm>
          <a:prstGeom prst="rect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4" t="39720" r="8783" b="55622"/>
          <a:stretch/>
        </p:blipFill>
        <p:spPr>
          <a:xfrm>
            <a:off x="2608178" y="4389800"/>
            <a:ext cx="4427889" cy="45083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3388777" y="4925387"/>
            <a:ext cx="338316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мая 2011 года решением № 82 одиннадцатой сессии пятого созыва Совета депутатов города Тогучина, в микрорайоне Южный нарезана новая улица, с присвоением ей наименования – улица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 Микашевского</a:t>
            </a:r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02717" y="84288"/>
            <a:ext cx="8289283" cy="4262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МИКАШЕВСКОГО</a:t>
            </a:r>
            <a:endParaRPr lang="ru-RU" sz="1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Микашевский Исаак Цалевич (28.12.1929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02.10.2006)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Заслуженный врач РФ, «Почётный житель г. Тогучина»</a:t>
            </a:r>
          </a:p>
          <a:p>
            <a:pPr algn="ctr"/>
            <a:endParaRPr lang="ru-RU" sz="8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Родился в г.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Бердичеве на Украине. С 1936 по 1943 годы жил в Ленинграде. После блокады был эвакуирован в Новосибирск. 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1954 году окончил Новосибирский медицинский институт и начал работу главным врачом роддома 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Тогучине. Затем – заместителем главного врача по лечебной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части,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1963 по 2003 главный врач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Из 50 лет своей трудовой деятельности Исаак Цалевич 45 лет являлся депутатом районного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Совета. </a:t>
            </a: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За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заслуги в области здравоохранения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награжден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Орденом Трудового Красного знамени,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 Н.И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Пирогова,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удостоен звания «Заслуженный врач РСФСР», «Ветеран труда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знаком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 заслуги перед Новосибирской областью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2001 году присвоили звание «Почетный житель города Тогучина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28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декабря 2007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здании районной поликлиники открыта мемориальная доска в честь Исаака Цалевича Микашевского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Похоронен 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Тогучине Новосибирской области.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39" t="4107" r="2543" b="3493"/>
          <a:stretch/>
        </p:blipFill>
        <p:spPr>
          <a:xfrm>
            <a:off x="7376159" y="5468983"/>
            <a:ext cx="1619795" cy="11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74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" y="9658"/>
            <a:ext cx="12186960" cy="685859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</p:pic>
      <p:sp>
        <p:nvSpPr>
          <p:cNvPr id="3" name="Прямоугольник 2"/>
          <p:cNvSpPr/>
          <p:nvPr/>
        </p:nvSpPr>
        <p:spPr>
          <a:xfrm>
            <a:off x="4115892" y="-1756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32303" y="1544089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42999" y="5262554"/>
            <a:ext cx="1744612" cy="968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Гоголь </a:t>
            </a:r>
          </a:p>
          <a:p>
            <a:pPr lvl="0"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Васильевич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(1809 – 1852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драматург, публицист,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критик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5814" y="373903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42" b="15210"/>
          <a:stretch/>
        </p:blipFill>
        <p:spPr>
          <a:xfrm>
            <a:off x="2483851" y="3754695"/>
            <a:ext cx="947533" cy="137435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230570" y="2340546"/>
            <a:ext cx="20220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Белинский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Виссарион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Григорьевич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1811–1848) 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литературный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критик, писатель, публицист,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философ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14499" r="17839" b="24531"/>
          <a:stretch/>
        </p:blipFill>
        <p:spPr>
          <a:xfrm>
            <a:off x="644805" y="822053"/>
            <a:ext cx="1193534" cy="143406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5" name="Прямоугольник 24"/>
          <p:cNvSpPr/>
          <p:nvPr/>
        </p:nvSpPr>
        <p:spPr>
          <a:xfrm>
            <a:off x="10208274" y="2193125"/>
            <a:ext cx="179935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Герцен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Иванович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(1812–1870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мыслитель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общественный деятель</a:t>
            </a:r>
          </a:p>
          <a:p>
            <a:pPr algn="ctr"/>
            <a:endParaRPr lang="ru-RU" sz="1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1" b="14175"/>
          <a:stretch/>
        </p:blipFill>
        <p:spPr>
          <a:xfrm>
            <a:off x="10590983" y="778459"/>
            <a:ext cx="1033936" cy="137185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3" name="Прямоугольник 32"/>
          <p:cNvSpPr/>
          <p:nvPr/>
        </p:nvSpPr>
        <p:spPr>
          <a:xfrm>
            <a:off x="3999647" y="5335833"/>
            <a:ext cx="212976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Грибоедов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Сергеевич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(1795 – 1829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драматург,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дипломат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73" y="3752371"/>
            <a:ext cx="1359464" cy="148727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" t="4445" r="7390" b="21651"/>
          <a:stretch/>
        </p:blipFill>
        <p:spPr>
          <a:xfrm>
            <a:off x="590192" y="3742540"/>
            <a:ext cx="1065644" cy="131121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0" name="Прямоугольник 39"/>
          <p:cNvSpPr/>
          <p:nvPr/>
        </p:nvSpPr>
        <p:spPr>
          <a:xfrm>
            <a:off x="283290" y="5100455"/>
            <a:ext cx="168874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Глинка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1804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1857) —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композитор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основоположник русской классической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музыки</a:t>
            </a: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044" y="759873"/>
            <a:ext cx="1005240" cy="143325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2" name="Прямоугольник 51"/>
          <p:cNvSpPr/>
          <p:nvPr/>
        </p:nvSpPr>
        <p:spPr>
          <a:xfrm>
            <a:off x="3896242" y="2245932"/>
            <a:ext cx="214635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Блюхер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Василий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Константинович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(1890 – 1938)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военный, государственный </a:t>
            </a:r>
            <a:endParaRPr lang="ru-RU" sz="1100" dirty="0" smtClean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партийный деятель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Первой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мировой войны,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Маршал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 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5" t="6858" r="23216" b="48826"/>
          <a:stretch/>
        </p:blipFill>
        <p:spPr>
          <a:xfrm>
            <a:off x="6645953" y="754623"/>
            <a:ext cx="1000571" cy="142530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4" name="Прямоугольник 53"/>
          <p:cNvSpPr/>
          <p:nvPr/>
        </p:nvSpPr>
        <p:spPr>
          <a:xfrm>
            <a:off x="6231816" y="2276055"/>
            <a:ext cx="190453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Володарский </a:t>
            </a:r>
          </a:p>
          <a:p>
            <a:pPr lvl="0"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(настоящее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имя —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Гольдштейн </a:t>
            </a:r>
          </a:p>
          <a:p>
            <a:pPr lvl="0"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Моисей Маркович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0"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(1891 – 1918) — </a:t>
            </a:r>
          </a:p>
          <a:p>
            <a:pPr lvl="0"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 революционного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движения, марксист, политик,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редактор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72" t="18030" r="5194" b="2826"/>
          <a:stretch/>
        </p:blipFill>
        <p:spPr>
          <a:xfrm>
            <a:off x="6649527" y="3752371"/>
            <a:ext cx="1086479" cy="153041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6" name="Прямоугольник 55"/>
          <p:cNvSpPr/>
          <p:nvPr/>
        </p:nvSpPr>
        <p:spPr>
          <a:xfrm>
            <a:off x="6235337" y="5300162"/>
            <a:ext cx="190971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Громова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Ульяна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Матвеевна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(1924 – 1943) —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штаба подпольной антифашистской комсомольской организации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Молодая гвардия»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9" t="-248" r="23029" b="133"/>
          <a:stretch/>
        </p:blipFill>
        <p:spPr>
          <a:xfrm>
            <a:off x="8528964" y="765689"/>
            <a:ext cx="1106026" cy="143325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8" name="Прямоугольник 57"/>
          <p:cNvSpPr/>
          <p:nvPr/>
        </p:nvSpPr>
        <p:spPr>
          <a:xfrm>
            <a:off x="8155481" y="2256120"/>
            <a:ext cx="185299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Гагарин </a:t>
            </a:r>
          </a:p>
          <a:p>
            <a:pPr lvl="0" algn="ctr"/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Юрий </a:t>
            </a:r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Алексеевич </a:t>
            </a:r>
            <a:endParaRPr lang="ru-RU" sz="1100" b="1" dirty="0" smtClean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(1934 – 1968</a:t>
            </a:r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1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</a:p>
          <a:p>
            <a:pPr lvl="0" algn="ctr"/>
            <a:r>
              <a:rPr lang="ru-RU" sz="11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лётчик-космонавт</a:t>
            </a:r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</a:t>
            </a:r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в мире, побывавший в </a:t>
            </a:r>
            <a:r>
              <a:rPr lang="ru-RU" sz="11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космосе,</a:t>
            </a:r>
          </a:p>
          <a:p>
            <a:pPr lvl="0" algn="ctr"/>
            <a:r>
              <a:rPr lang="ru-RU" sz="11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Советского </a:t>
            </a:r>
            <a:r>
              <a:rPr lang="ru-RU" sz="11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 </a:t>
            </a:r>
          </a:p>
        </p:txBody>
      </p:sp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1" t="23492" r="9101" b="19238"/>
          <a:stretch/>
        </p:blipFill>
        <p:spPr>
          <a:xfrm>
            <a:off x="8621296" y="3778671"/>
            <a:ext cx="1068284" cy="145998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61" name="Прямоугольник 60"/>
          <p:cNvSpPr/>
          <p:nvPr/>
        </p:nvSpPr>
        <p:spPr>
          <a:xfrm>
            <a:off x="8286974" y="5300162"/>
            <a:ext cx="17369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Дзержинский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Феликс Эдмундович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(1877 – 1926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революционер,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и партийный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</a:t>
            </a: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t="23190" r="54000" b="10714"/>
          <a:stretch/>
        </p:blipFill>
        <p:spPr>
          <a:xfrm>
            <a:off x="10667447" y="3772557"/>
            <a:ext cx="1100815" cy="144690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63" name="Прямоугольник 62"/>
          <p:cNvSpPr/>
          <p:nvPr/>
        </p:nvSpPr>
        <p:spPr>
          <a:xfrm>
            <a:off x="10280343" y="5330190"/>
            <a:ext cx="186606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Добровольский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Георгий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Тимофеевич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(1928 – 1971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лётчик-космонавт,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подполковник военно-воздушных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сил,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18105" y="1228028"/>
            <a:ext cx="185492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об исторической личности, в честь которой названа </a:t>
            </a:r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Беляева, </a:t>
            </a:r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72159" y="196175"/>
            <a:ext cx="63475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ИХ ИМЕНАМИ НАЗВАНЫ УЛИЦЫ НАШЕГО ГОРОДА</a:t>
            </a:r>
            <a:endParaRPr lang="ru-RU" sz="1500" dirty="0"/>
          </a:p>
        </p:txBody>
      </p:sp>
    </p:spTree>
    <p:extLst>
      <p:ext uri="{BB962C8B-B14F-4D97-AF65-F5344CB8AC3E}">
        <p14:creationId xmlns:p14="http://schemas.microsoft.com/office/powerpoint/2010/main" val="3689928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" y="0"/>
            <a:ext cx="12186960" cy="685859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176968" y="543774"/>
            <a:ext cx="158535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об исторической личности, в честь которой названа </a:t>
            </a:r>
            <a:r>
              <a:rPr lang="ru-RU" sz="11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1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Жуковского, </a:t>
            </a:r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11" y="3734802"/>
            <a:ext cx="1086746" cy="1448185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1900890" y="5210822"/>
            <a:ext cx="2395963" cy="1498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Королёв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Павлович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(1906 – 1966)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учёный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конструктор ракетно-космических систем, академик Академии наук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СССР,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дважды Герой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Социалистического Труда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26667" r="51619" b="7936"/>
          <a:stretch/>
        </p:blipFill>
        <p:spPr>
          <a:xfrm>
            <a:off x="10608884" y="3700588"/>
            <a:ext cx="1140578" cy="149600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0296008" y="5182987"/>
            <a:ext cx="179396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Крылов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Андреевич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(1769 – 1844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драматург, баснописец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11" y="362944"/>
            <a:ext cx="1003268" cy="144607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4" name="Прямоугольник 23"/>
          <p:cNvSpPr/>
          <p:nvPr/>
        </p:nvSpPr>
        <p:spPr>
          <a:xfrm>
            <a:off x="2010167" y="1949834"/>
            <a:ext cx="194547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Есенин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(1895 – 1925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 и лирик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992" y="298049"/>
            <a:ext cx="1054261" cy="144816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6" name="Прямоугольник 25"/>
          <p:cNvSpPr/>
          <p:nvPr/>
        </p:nvSpPr>
        <p:spPr>
          <a:xfrm>
            <a:off x="5854249" y="1802602"/>
            <a:ext cx="245704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Земнухов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Александрович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(1923 – 1943)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один из организаторов подпольной антифашистской организации «Молодая гвардия», Герой 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</a:t>
            </a:r>
          </a:p>
          <a:p>
            <a:pPr algn="ctr"/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8" y="3724354"/>
            <a:ext cx="1249238" cy="145863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47402" y="5321379"/>
            <a:ext cx="185348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Комаров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Михайлович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(1927 – 1967) </a:t>
            </a:r>
            <a:r>
              <a:rPr lang="ru-RU" sz="11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лётчик-космонавт, совершил два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космических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полета,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</a:t>
            </a:r>
            <a:endParaRPr lang="ru-RU" sz="11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5" t="266" r="29505" b="9921"/>
          <a:stretch/>
        </p:blipFill>
        <p:spPr>
          <a:xfrm>
            <a:off x="4424365" y="3703183"/>
            <a:ext cx="1202073" cy="150203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0" name="Прямоугольник 29"/>
          <p:cNvSpPr/>
          <p:nvPr/>
        </p:nvSpPr>
        <p:spPr>
          <a:xfrm>
            <a:off x="4028178" y="5241559"/>
            <a:ext cx="208297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Котовский </a:t>
            </a:r>
          </a:p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ригорий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Иванович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(1881 – 1925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военный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политический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" t="-1" r="8239" b="4397"/>
          <a:stretch/>
        </p:blipFill>
        <p:spPr>
          <a:xfrm>
            <a:off x="411812" y="329779"/>
            <a:ext cx="1203221" cy="144690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2" name="Прямоугольник 31"/>
          <p:cNvSpPr/>
          <p:nvPr/>
        </p:nvSpPr>
        <p:spPr>
          <a:xfrm>
            <a:off x="17673" y="1893653"/>
            <a:ext cx="19580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Добролюбов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Александрович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(1836 – 1861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писатель,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литературный критик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6" r="19589" b="64"/>
          <a:stretch/>
        </p:blipFill>
        <p:spPr>
          <a:xfrm>
            <a:off x="6419056" y="3700588"/>
            <a:ext cx="1072550" cy="150462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4" name="Прямоугольник 33"/>
          <p:cNvSpPr/>
          <p:nvPr/>
        </p:nvSpPr>
        <p:spPr>
          <a:xfrm>
            <a:off x="5886766" y="5205218"/>
            <a:ext cx="218134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Кошевой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Олег Васильевич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(1926 – 1943)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руководителей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подпольной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антифашистской комсомольской организации «Молодая гвардия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8068114" y="1717963"/>
            <a:ext cx="21150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Калинин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Иванович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(1875 – 1946)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революционный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партийный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" t="3302" r="4810" b="3365"/>
          <a:stretch/>
        </p:blipFill>
        <p:spPr>
          <a:xfrm>
            <a:off x="8562585" y="262005"/>
            <a:ext cx="1050049" cy="148420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7" name="Прямоугольник 36"/>
          <p:cNvSpPr/>
          <p:nvPr/>
        </p:nvSpPr>
        <p:spPr>
          <a:xfrm>
            <a:off x="10236175" y="1717963"/>
            <a:ext cx="18026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Киров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Миронович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настоящая фамилия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Костриков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1886–1934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—революционер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политический деятель  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608" y="220121"/>
            <a:ext cx="1027816" cy="149784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57"/>
          <a:stretch/>
        </p:blipFill>
        <p:spPr>
          <a:xfrm>
            <a:off x="8349371" y="3686440"/>
            <a:ext cx="1402080" cy="151015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0" name="Прямоугольник 39"/>
          <p:cNvSpPr/>
          <p:nvPr/>
        </p:nvSpPr>
        <p:spPr>
          <a:xfrm>
            <a:off x="8009998" y="5205352"/>
            <a:ext cx="223125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Крупская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Надежда Константиновна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(1969 – 1939) —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революционерка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идеолог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образования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коммунистического воспитания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молодёжи</a:t>
            </a:r>
          </a:p>
        </p:txBody>
      </p:sp>
    </p:spTree>
    <p:extLst>
      <p:ext uri="{BB962C8B-B14F-4D97-AF65-F5344CB8AC3E}">
        <p14:creationId xmlns:p14="http://schemas.microsoft.com/office/powerpoint/2010/main" val="181865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-12772"/>
            <a:ext cx="12186960" cy="68585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0" t="649" r="24275" b="3507"/>
          <a:stretch/>
        </p:blipFill>
        <p:spPr>
          <a:xfrm>
            <a:off x="2396515" y="3611037"/>
            <a:ext cx="1173582" cy="136825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8" name="Прямоугольник 17"/>
          <p:cNvSpPr/>
          <p:nvPr/>
        </p:nvSpPr>
        <p:spPr>
          <a:xfrm>
            <a:off x="2041953" y="5026853"/>
            <a:ext cx="195058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Некрасов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Алексеевич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(1821 – 1878) —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прозаик и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публицист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/>
            </a:r>
            <a:b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</a:b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1" t="4601" r="15611" b="319"/>
          <a:stretch/>
        </p:blipFill>
        <p:spPr>
          <a:xfrm>
            <a:off x="371380" y="3567378"/>
            <a:ext cx="1158810" cy="136633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-171087" y="4979289"/>
            <a:ext cx="229131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Маяковский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Владимирович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(1893 – 1930)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драматург, киносценарист,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кинорежиссёр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киноактёр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художник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159" y="159082"/>
            <a:ext cx="1041090" cy="145776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8170914" y="1700900"/>
            <a:ext cx="184501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 Горький (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настоящее имя —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Пешков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Алексей Максимович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(1868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1936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—писатель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драматург, общественный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0270377" y="4933709"/>
            <a:ext cx="188583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Пушкин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Сергеевич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(1799 – 1837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драматург и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прозаик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49" t="7224"/>
          <a:stretch/>
        </p:blipFill>
        <p:spPr>
          <a:xfrm>
            <a:off x="10564052" y="3494533"/>
            <a:ext cx="1198848" cy="140450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321" t="9476" r="1357" b="5382"/>
          <a:stretch/>
        </p:blipFill>
        <p:spPr>
          <a:xfrm>
            <a:off x="6523340" y="159082"/>
            <a:ext cx="1195203" cy="145573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2" name="Прямоугольник 31"/>
          <p:cNvSpPr/>
          <p:nvPr/>
        </p:nvSpPr>
        <p:spPr>
          <a:xfrm>
            <a:off x="6278098" y="1653265"/>
            <a:ext cx="16856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Ломоносов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Васильевич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1711–1765)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учёный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химик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физик, художник, историк, поэт и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</a:t>
            </a:r>
          </a:p>
          <a:p>
            <a:pPr algn="ctr"/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r="1" b="3746"/>
          <a:stretch/>
        </p:blipFill>
        <p:spPr>
          <a:xfrm>
            <a:off x="4486402" y="210171"/>
            <a:ext cx="1207125" cy="140142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4" name="Прямоугольник 33"/>
          <p:cNvSpPr/>
          <p:nvPr/>
        </p:nvSpPr>
        <p:spPr>
          <a:xfrm>
            <a:off x="4338312" y="1648652"/>
            <a:ext cx="162640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Лермонтов 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Михаил Юрьевич </a:t>
            </a:r>
          </a:p>
          <a:p>
            <a:pPr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1814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1841)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 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поэт, прозаик, драматург,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художник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67" b="1047"/>
          <a:stretch/>
        </p:blipFill>
        <p:spPr>
          <a:xfrm>
            <a:off x="10604026" y="147909"/>
            <a:ext cx="1070942" cy="147383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10170743" y="1664703"/>
            <a:ext cx="198546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Матросов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Матвеевич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(1924 – 1943) —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красноармеец,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</a:t>
            </a: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6785" r="20715" b="25120"/>
          <a:stretch/>
        </p:blipFill>
        <p:spPr>
          <a:xfrm>
            <a:off x="488835" y="195585"/>
            <a:ext cx="923901" cy="135802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8" name="Прямоугольник 37"/>
          <p:cNvSpPr/>
          <p:nvPr/>
        </p:nvSpPr>
        <p:spPr>
          <a:xfrm>
            <a:off x="3583" y="1553609"/>
            <a:ext cx="189440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Лазо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Георгиевич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(1894 – 1920)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офицер царской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армии,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затем –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советский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военачальник и государственный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5" t="10286" r="17033" b="20635"/>
          <a:stretch/>
        </p:blipFill>
        <p:spPr>
          <a:xfrm>
            <a:off x="2270011" y="210171"/>
            <a:ext cx="1359115" cy="13768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0" name="Прямоугольник 39"/>
          <p:cNvSpPr/>
          <p:nvPr/>
        </p:nvSpPr>
        <p:spPr>
          <a:xfrm>
            <a:off x="1917401" y="1616850"/>
            <a:ext cx="200930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 Ильич </a:t>
            </a:r>
          </a:p>
          <a:p>
            <a:pPr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(настоящая фамилия –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Ульянов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(1870 – 1924) —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основатель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первый руководитель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СССР,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теоретик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марксизма, политический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государственный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874862" y="4003516"/>
            <a:ext cx="193375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 об исторической личности, в честь которой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названа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Островского,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отсутствует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09" t="17905" r="4953" b="20635"/>
          <a:stretch/>
        </p:blipFill>
        <p:spPr>
          <a:xfrm>
            <a:off x="8678720" y="3502317"/>
            <a:ext cx="1073691" cy="1404503"/>
          </a:xfrm>
          <a:prstGeom prst="rect">
            <a:avLst/>
          </a:prstGeom>
        </p:spPr>
      </p:pic>
      <p:sp>
        <p:nvSpPr>
          <p:cNvPr id="47" name="Прямоугольник 46"/>
          <p:cNvSpPr/>
          <p:nvPr/>
        </p:nvSpPr>
        <p:spPr>
          <a:xfrm>
            <a:off x="7924843" y="4938069"/>
            <a:ext cx="260520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Покрышкин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Иванович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(1913 – 1985)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военачальник, лётчик-ас,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маршал авиации,</a:t>
            </a:r>
            <a:endParaRPr lang="ru-RU" sz="1100" dirty="0"/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трижды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Союза, </a:t>
            </a:r>
            <a:endParaRPr lang="ru-RU" sz="1100" dirty="0"/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73" y="3502317"/>
            <a:ext cx="1053984" cy="146271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9" name="Прямоугольник 48"/>
          <p:cNvSpPr/>
          <p:nvPr/>
        </p:nvSpPr>
        <p:spPr>
          <a:xfrm>
            <a:off x="5485996" y="4979289"/>
            <a:ext cx="2957072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Папанин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Дмитриевич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(1894 – 1986)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исследователь Арктики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(возглавлял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первую в мире дрейфующую станцию «Северный полюс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»),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доктор географических наук,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контр-адмирал, 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дважды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Союза,</a:t>
            </a:r>
          </a:p>
          <a:p>
            <a:pPr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29306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53" y="-12697"/>
            <a:ext cx="12186960" cy="685859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360689" y="5051157"/>
            <a:ext cx="195168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Чкалов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Валерий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(1904 – 1938)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лётчик-испытатель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комбриг,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</a:t>
            </a:r>
          </a:p>
          <a:p>
            <a:pPr lvl="0"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4" t="4064" r="12073" b="18349"/>
          <a:stretch/>
        </p:blipFill>
        <p:spPr>
          <a:xfrm>
            <a:off x="5780553" y="3426242"/>
            <a:ext cx="1196800" cy="158278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1" name="Прямоугольник 30"/>
          <p:cNvSpPr/>
          <p:nvPr/>
        </p:nvSpPr>
        <p:spPr>
          <a:xfrm>
            <a:off x="6680807" y="1797017"/>
            <a:ext cx="208471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Циолковский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Константин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Эдуардович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(1857 – 1935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учёный,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изобретатель в области воздухоплавания, авиации и ракетной техники, основоположник современной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космонавтики</a:t>
            </a:r>
            <a:endParaRPr lang="ru-RU" sz="11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123" y="311193"/>
            <a:ext cx="1215360" cy="146304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554" y="3419825"/>
            <a:ext cx="1174767" cy="161425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5" name="Прямоугольник 34"/>
          <p:cNvSpPr/>
          <p:nvPr/>
        </p:nvSpPr>
        <p:spPr>
          <a:xfrm>
            <a:off x="3653950" y="4995357"/>
            <a:ext cx="175015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Чехов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Антон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Павлович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(1860 – 1904) —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драматург, врач, почётный академик Императорской Академии наук по разряду изящной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словесности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2445" r="57990" b="19492"/>
          <a:stretch/>
        </p:blipFill>
        <p:spPr>
          <a:xfrm>
            <a:off x="2279608" y="3456466"/>
            <a:ext cx="1194983" cy="157761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7" name="Прямоугольник 36"/>
          <p:cNvSpPr/>
          <p:nvPr/>
        </p:nvSpPr>
        <p:spPr>
          <a:xfrm>
            <a:off x="1885190" y="5051157"/>
            <a:ext cx="1768760" cy="1610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Чернышевский </a:t>
            </a:r>
          </a:p>
          <a:p>
            <a:pPr lvl="0"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Гаврилович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(1828 – 1889) —</a:t>
            </a:r>
          </a:p>
          <a:p>
            <a:pPr lvl="0"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писатель, публицист, литературный критик, социалист, один из лидеров радикального направления общественной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мысли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1" y="3439389"/>
            <a:ext cx="1177487" cy="161176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9" name="Прямоугольник 38"/>
          <p:cNvSpPr/>
          <p:nvPr/>
        </p:nvSpPr>
        <p:spPr>
          <a:xfrm>
            <a:off x="-121253" y="5132990"/>
            <a:ext cx="203900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Чаплыгин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Алексеевич  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(1869 – 1942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</a:t>
            </a:r>
          </a:p>
          <a:p>
            <a:pPr algn="ctr"/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механик,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математик, учёный в области теоретической механики, один из основоположников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аэродинамики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753" y="340314"/>
            <a:ext cx="833137" cy="141545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1" name="Прямоугольник 40"/>
          <p:cNvSpPr/>
          <p:nvPr/>
        </p:nvSpPr>
        <p:spPr>
          <a:xfrm>
            <a:off x="8911157" y="1776064"/>
            <a:ext cx="160498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Чапаев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Василий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Иванович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(1887 – 1919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участник Первой мировой и Гражданской войн, начальник дивизии в Красной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армии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t="9657" r="61886" b="25276"/>
          <a:stretch/>
        </p:blipFill>
        <p:spPr>
          <a:xfrm>
            <a:off x="10859589" y="342427"/>
            <a:ext cx="973274" cy="1428137"/>
          </a:xfrm>
          <a:prstGeom prst="rect">
            <a:avLst/>
          </a:prstGeom>
        </p:spPr>
      </p:pic>
      <p:sp>
        <p:nvSpPr>
          <p:cNvPr id="43" name="Прямоугольник 42"/>
          <p:cNvSpPr/>
          <p:nvPr/>
        </p:nvSpPr>
        <p:spPr>
          <a:xfrm>
            <a:off x="10389885" y="1805057"/>
            <a:ext cx="19524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Чайковский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Пётр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Ильич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(1840 – 1893)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композитор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педагог, дирижёр,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музыкальный критик</a:t>
            </a:r>
            <a:endParaRPr lang="ru-RU" sz="11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900" y="356306"/>
            <a:ext cx="1142066" cy="1414259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5" name="Прямоугольник 44"/>
          <p:cNvSpPr/>
          <p:nvPr/>
        </p:nvSpPr>
        <p:spPr>
          <a:xfrm>
            <a:off x="1691215" y="1821321"/>
            <a:ext cx="16122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Тургенев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Сергеевич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(1818 – 1883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писатель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поэт, публицист и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драматург</a:t>
            </a:r>
            <a:endParaRPr lang="ru-RU" sz="1100" dirty="0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200" y="356305"/>
            <a:ext cx="982124" cy="141425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7" name="Прямоугольник 46"/>
          <p:cNvSpPr/>
          <p:nvPr/>
        </p:nvSpPr>
        <p:spPr>
          <a:xfrm>
            <a:off x="3186030" y="1805057"/>
            <a:ext cx="185959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Тюленин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Сергей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Гаврилович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(1925 – 1943) —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основателей штаба организации «Молодая гвардия», Герой 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</a:t>
            </a:r>
          </a:p>
        </p:txBody>
      </p:sp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" t="4781" r="53839" b="4705"/>
          <a:stretch/>
        </p:blipFill>
        <p:spPr>
          <a:xfrm>
            <a:off x="328024" y="373118"/>
            <a:ext cx="1140454" cy="141425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9" name="Прямоугольник 48"/>
          <p:cNvSpPr/>
          <p:nvPr/>
        </p:nvSpPr>
        <p:spPr>
          <a:xfrm>
            <a:off x="56378" y="1838369"/>
            <a:ext cx="179767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Свердлов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Яков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Михайлович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(1885 – 1919)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революционер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политический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государственный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</a:t>
            </a: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28" y="356305"/>
            <a:ext cx="1108947" cy="139234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1" name="Прямоугольник 50"/>
          <p:cNvSpPr/>
          <p:nvPr/>
        </p:nvSpPr>
        <p:spPr>
          <a:xfrm>
            <a:off x="4734042" y="1836156"/>
            <a:ext cx="232518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Урицкий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Моисей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Соломонович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псевдоним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Борецкий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1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1873 </a:t>
            </a:r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1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1918) </a:t>
            </a:r>
            <a:r>
              <a:rPr lang="ru-RU" sz="11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революционный,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политический деятель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72" y="3416600"/>
            <a:ext cx="1123740" cy="158447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8" name="Прямоугольник 27"/>
          <p:cNvSpPr/>
          <p:nvPr/>
        </p:nvSpPr>
        <p:spPr>
          <a:xfrm>
            <a:off x="6977353" y="4984452"/>
            <a:ext cx="23917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Шевцова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Любовь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Григорьевна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(1924 – 1943)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комсомолка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активная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участница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 штаба подпольной антифашистской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организации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Молодая гвардия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 </a:t>
            </a:r>
            <a:endParaRPr lang="ru-RU" sz="11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753" y="3425705"/>
            <a:ext cx="1180188" cy="156965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30" name="Прямоугольник 29"/>
          <p:cNvSpPr/>
          <p:nvPr/>
        </p:nvSpPr>
        <p:spPr>
          <a:xfrm>
            <a:off x="9066326" y="5002342"/>
            <a:ext cx="181566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Шевченко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Тарас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Григорьевич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(1814 – 1861) —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поэт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прозаик, мыслитель, живописец, график, этнограф, общественный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0" t="-1" r="29117" b="71"/>
          <a:stretch/>
        </p:blipFill>
        <p:spPr>
          <a:xfrm>
            <a:off x="10824949" y="3416600"/>
            <a:ext cx="1244960" cy="155010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53" name="Прямоугольник 52"/>
          <p:cNvSpPr/>
          <p:nvPr/>
        </p:nvSpPr>
        <p:spPr>
          <a:xfrm>
            <a:off x="10418286" y="4984452"/>
            <a:ext cx="2234609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Щорс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</a:t>
            </a:r>
          </a:p>
          <a:p>
            <a:pPr algn="ctr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Александрович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(1895 – 1919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 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офицер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царской армии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ru-RU" sz="11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затем – 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дивизии</a:t>
            </a:r>
          </a:p>
          <a:p>
            <a:pPr algn="ctr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Красной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Армии</a:t>
            </a:r>
          </a:p>
        </p:txBody>
      </p:sp>
    </p:spTree>
    <p:extLst>
      <p:ext uri="{BB962C8B-B14F-4D97-AF65-F5344CB8AC3E}">
        <p14:creationId xmlns:p14="http://schemas.microsoft.com/office/powerpoint/2010/main" val="1600852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8540" y="-69208"/>
            <a:ext cx="12186960" cy="68585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128540" y="1828692"/>
            <a:ext cx="127575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Названия улиц –</a:t>
            </a:r>
          </a:p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не просто слова на карте, 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часть истории города 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память о людях нашей страны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7987229" y="5133860"/>
            <a:ext cx="3249976" cy="135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993" y="5557887"/>
            <a:ext cx="3816427" cy="123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4629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0073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8012" y="272623"/>
            <a:ext cx="527739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—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пространство между двумя рядами домов в населённом пункте для прохода и проезда,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которая имеет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индивидуальное название. </a:t>
            </a:r>
          </a:p>
          <a:p>
            <a:pPr algn="just"/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Переулок —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маленькая улица, обычно являющаяся поперечным соединением двух более крупных продольных улиц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последним данным в г. Тогучине  насчитывается </a:t>
            </a:r>
            <a:r>
              <a:rPr lang="ru-RU" sz="16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 улиц </a:t>
            </a:r>
            <a:r>
              <a:rPr lang="ru-RU" sz="16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переулок.</a:t>
            </a:r>
            <a:endParaRPr lang="ru-RU" sz="16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27622" y="4544093"/>
            <a:ext cx="1215866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шестидесяти улиц и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переулков носят имена 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выдающихся русских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советских общественных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государственных деятелей, деятелей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культуры, искусства, науки,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участников и идеологов Великой Октябрьской социалистической революции (1917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г.),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героев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войны (1941 – 1945 гг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.), локальных войн.</a:t>
            </a:r>
            <a:endParaRPr lang="ru-RU" sz="1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Восемь улиц носят имена наших земляков. 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067" y="174171"/>
            <a:ext cx="6168663" cy="443372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89" y="272623"/>
            <a:ext cx="1063425" cy="42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228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0" y="-594"/>
            <a:ext cx="12180864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6" y="42905"/>
            <a:ext cx="2679363" cy="338579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9364" y="19949"/>
            <a:ext cx="9285195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ВАНИНА</a:t>
            </a:r>
          </a:p>
          <a:p>
            <a:pPr lvl="0" algn="ctr"/>
            <a:endParaRPr lang="ru-RU" sz="8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Ванин Максим Ефимович (1890 – </a:t>
            </a:r>
            <a:r>
              <a:rPr lang="ru-RU" sz="15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1968) –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полный кавалер Георгиевского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креста</a:t>
            </a:r>
          </a:p>
          <a:p>
            <a:pPr lvl="0" algn="ctr"/>
            <a:endParaRPr lang="ru-RU" sz="8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Родился в Тамбовской губернии.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1902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приехал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Грива (Тогучинский район).    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1910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призван на военную службу,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служил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42-м Сибирском стрелковом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полку Царской армии. </a:t>
            </a:r>
          </a:p>
          <a:p>
            <a:pPr lvl="0"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Участник Первой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мировой войны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(28.07.1914 – 11.11.1918)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воевал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11-й Сибирской стрелковой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дивизии. За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проявленное в боях личное мужество и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героизм, старший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унтер-офицер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 Ефимович был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награждён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четырьмя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Георгиевскими крестами. 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1917 году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вступил в Красную Армию, воевал против колчаковцев и белочехов. 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1919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ернулся в д. Высокая Грива.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Плотничал в составе строительной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бригады.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Работал директором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Высоко-</a:t>
            </a:r>
            <a:r>
              <a:rPr lang="ru-RU" sz="1500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Гривской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начальной школы,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затем руководил школой в пос. Нечаевский.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послевоенный период проводил ревизии работы школ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района. До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ухода на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пенсию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работал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колхозе «Знамя Сталина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  </a:t>
            </a:r>
          </a:p>
          <a:p>
            <a:pPr lvl="0" algn="just"/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охоронен в д.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Грива Тогучинского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Новосибирской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области.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53096" y="148046"/>
            <a:ext cx="5590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b="17228"/>
          <a:stretch/>
        </p:blipFill>
        <p:spPr>
          <a:xfrm>
            <a:off x="108917" y="3472202"/>
            <a:ext cx="2494233" cy="325750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2977921" y="4609123"/>
            <a:ext cx="348935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мая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решением № 82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восемнадцатой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сессии пятого созыва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депутатов города Тогучина,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микрорайоне Южный нарезана новая улица,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присвоением ей наименования –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Ванина.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t="43682" r="3671" b="51365"/>
          <a:stretch/>
        </p:blipFill>
        <p:spPr>
          <a:xfrm>
            <a:off x="1794629" y="3853238"/>
            <a:ext cx="4959415" cy="4232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240632" y="5186624"/>
            <a:ext cx="2261936" cy="213150"/>
          </a:xfrm>
          <a:prstGeom prst="rect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1" t="982" r="17250" b="16226"/>
          <a:stretch/>
        </p:blipFill>
        <p:spPr>
          <a:xfrm>
            <a:off x="6890051" y="3579755"/>
            <a:ext cx="5114321" cy="313492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7622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" y="-594"/>
            <a:ext cx="12186960" cy="6858594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26" t="34813" r="39062" b="50619"/>
          <a:stretch/>
        </p:blipFill>
        <p:spPr>
          <a:xfrm rot="16200000">
            <a:off x="-416004" y="1045213"/>
            <a:ext cx="2460195" cy="124765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437919" y="-594"/>
            <a:ext cx="1075408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ФЕТИСОВА</a:t>
            </a:r>
            <a:endParaRPr lang="ru-RU" sz="1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500" b="1" dirty="0" smtClean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5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Фетисов Иван Яковлевич (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07.07.1874</a:t>
            </a:r>
            <a:r>
              <a:rPr lang="ru-RU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05.07.1919</a:t>
            </a:r>
            <a:r>
              <a:rPr lang="ru-RU" sz="15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pPr lvl="0" algn="ctr"/>
            <a:r>
              <a:rPr lang="ru-RU" sz="15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и организатор Тогучинской партизанской группы 1919 года</a:t>
            </a:r>
          </a:p>
          <a:p>
            <a:pPr lvl="0" algn="ctr"/>
            <a:endParaRPr lang="ru-RU" sz="500" b="1" dirty="0" smtClean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26 мая 1918 года в Новониколаевске (ныне Новосибирск) произошёл контрреволюционный переворот. К власти пришли свергнутые белогвардейцы. Осенью 1918 года из Хабаровска в Омск прибыл адмирал Колчак. Для мобилизации в белую армию населения и сбора средств на войну по уездам и волостям были направлены карательные отряды. В Гутовскую волость был направлен отряд под командованием Галагана.</a:t>
            </a:r>
          </a:p>
          <a:p>
            <a:pPr algn="just"/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В мае 1919 года на собрании на границе шубкинских и зверобойских полей был создан Гутовский партизанский отряд, в который вошла Тогучинская партизанская группа из 28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человек,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руководителем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организатором группы стал Фетисов Иван Яковлевич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На собрании группе были поставлены задачи по подготовке к восстанию. </a:t>
            </a: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За месяц до начала восстания начались аресты. Утром 1-го июня схвачен был и Иван Яковлевич. В течение нескольких недель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арестованные подвергались зверским пыткам. 5 июля 1919 года в селе Гутово за Инёй, вместе с 34-мя борцами за власть Советов, Иван Фетисов был расстрелян.</a:t>
            </a:r>
            <a:endParaRPr lang="ru-RU" sz="1500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Проживал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Иван Яковлевич с семьёй в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Тогучин на улице Колхозной (ныне – г. Тогучин, ул. Фетисова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lvl="0" algn="just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Похоронен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братской могиле с. Гутово Тогучинского района Новосибирской области.</a:t>
            </a:r>
            <a:endParaRPr lang="ru-RU" sz="8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7" t="21977" r="16329" b="15257"/>
          <a:stretch/>
        </p:blipFill>
        <p:spPr>
          <a:xfrm>
            <a:off x="7279689" y="3835154"/>
            <a:ext cx="4776188" cy="290299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" b="21683"/>
          <a:stretch/>
        </p:blipFill>
        <p:spPr>
          <a:xfrm>
            <a:off x="97654" y="3661947"/>
            <a:ext cx="2745365" cy="311104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 t="42176" r="10845" b="52256"/>
          <a:stretch/>
        </p:blipFill>
        <p:spPr>
          <a:xfrm>
            <a:off x="2000598" y="4032069"/>
            <a:ext cx="5017212" cy="45237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979939" y="4854570"/>
            <a:ext cx="403787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ноября 1977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решением №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решением исполкома Тогучинского городского Совета народных депутатов, учитывая пожелания пионеров, преподавателей школ и жителей улицы Колхозной, ул. Колхозная переименована  на улицу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И.Я. Фетисова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7971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3" y="-594"/>
            <a:ext cx="12186960" cy="685859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9079"/>
                    </a14:imgEffect>
                    <a14:imgEffect>
                      <a14:saturation sa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" y="90855"/>
            <a:ext cx="2478963" cy="34666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27045" y="668638"/>
            <a:ext cx="954459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Родился 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Новомихайловка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Кияйской волости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Красноярского уезда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Енисейской губернии (ныне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Красноярский Край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1929 году семья переехала в Кемеровскую область на ст. Топки.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1935 году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Сталинск (ныне город Новокузнецк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1939 году Александр Семенович призван на советско-финляндскую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войну. После её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окончания (1940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год) направлен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Минское пехотное училище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М.И.Калинина, училище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закончил в 1941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году. Назначен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командиром в Брест-Литовскую воинскую часть.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Отечественная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война застала его под Брестом. </a:t>
            </a: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17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апреля 1945 года старший лейтенант Александр Никитин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своим взводом, принимал участии в  Братиславско-Брновской наступательной операции (25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марта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 мая 1945 года). При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овладении переправой через р. Свратка его взвод был выделен в боевую разведку.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неравном бою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его танк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подбит.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имея возможности вести огонь из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танка,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принял бой в рукопашную.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Своим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дерзким действием тов. Никитин дал возможность батальону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выявить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систему обороны противника,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обеспечив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наступающим частям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успешное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продвижение вперед.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мужество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героизм, проявленные на фронте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удостоен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звания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Героя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 (посмертно). 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Похоронен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городе Немчице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Чехия.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7363" r="31451" b="33683"/>
          <a:stretch/>
        </p:blipFill>
        <p:spPr>
          <a:xfrm>
            <a:off x="7480663" y="4148036"/>
            <a:ext cx="4620471" cy="261711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8" y="3464608"/>
            <a:ext cx="2412130" cy="330054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2792365" y="5032073"/>
            <a:ext cx="4347002" cy="1654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5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мая 1965 года решением № 89 </a:t>
            </a:r>
            <a:r>
              <a:rPr lang="ru-RU" sz="145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Тогучинского горсовета в </a:t>
            </a:r>
            <a:r>
              <a:rPr lang="ru-RU" sz="145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честь 20-летия победы Советского народа над фашистской Германией улица «40 лет Октября</a:t>
            </a:r>
            <a:r>
              <a:rPr lang="ru-RU" sz="145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на которой жила мать Никитина, Мария Максимовна, </a:t>
            </a:r>
            <a:r>
              <a:rPr lang="ru-RU" sz="145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переименована в улицу Героя Советского Союза гвардии лейтенанта </a:t>
            </a:r>
            <a:r>
              <a:rPr lang="ru-RU" sz="145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Никитина </a:t>
            </a:r>
            <a:r>
              <a:rPr lang="ru-RU" sz="145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Александра Семеновича.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t="56381" r="5090" b="33968"/>
          <a:stretch/>
        </p:blipFill>
        <p:spPr>
          <a:xfrm>
            <a:off x="2160136" y="4438741"/>
            <a:ext cx="3917050" cy="61507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963047" y="11792"/>
            <a:ext cx="10228953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НИКИТИНА</a:t>
            </a:r>
          </a:p>
          <a:p>
            <a:pPr lvl="0" algn="ctr"/>
            <a:endParaRPr lang="ru-RU" sz="5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Никитин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Семенович (28.02.1914 – 17.04.1945)</a:t>
            </a:r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Герой Советского Союза</a:t>
            </a:r>
          </a:p>
          <a:p>
            <a:r>
              <a:rPr lang="ru-RU" sz="8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0983" y="4438741"/>
            <a:ext cx="1492919" cy="8308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09061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80864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23" y="131065"/>
            <a:ext cx="1748910" cy="270156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4" y="131065"/>
            <a:ext cx="1868470" cy="267694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014891" y="-28805"/>
            <a:ext cx="80987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ГОРИНА</a:t>
            </a:r>
          </a:p>
          <a:p>
            <a:pPr algn="ctr"/>
            <a:endParaRPr lang="ru-RU" sz="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Горин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Николай Кузьмич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(08.12.1925 –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15.01.2005) –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Советского Союза</a:t>
            </a:r>
            <a:endParaRPr lang="ru-RU" sz="15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Родился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Гилёв Лог Барнаульского округа Сибирского края (ныне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Романовский район Алтайского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края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1937 году вместе с семьёй переехал 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Новосибирск,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начале 1941 года – 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Миасс Челябинской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области. </a:t>
            </a: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Участник Великой Отечественной войны с января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 года.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проявленный героизм и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мужество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ходе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Висло-Одерской операции (январь – февраль 1945 года) присвоено звание Героя Советского Союза.</a:t>
            </a: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марте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 года старший сержант Горин был уволен 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запас. 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1958 году семья Гориных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переехала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г.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Тогучин. До ухода на пенсию Николай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Кузьмич трудился на заводе аккумуляторных станций. </a:t>
            </a:r>
          </a:p>
          <a:p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Похоронен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Тогучине Новосибирской области.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67" y="3253339"/>
            <a:ext cx="5232707" cy="351644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3265852" y="4382063"/>
            <a:ext cx="325334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мая 2011 года решением № 82 одиннадцатой сессии пятого созыва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депутатов города Тогучина,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микрорайоне Южный нарезана новая улица, с присвоением ей наименования – улица имени Горина</a:t>
            </a:r>
            <a:r>
              <a:rPr lang="ru-RU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" y="2880239"/>
            <a:ext cx="2880841" cy="394635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385011" y="4853418"/>
            <a:ext cx="2415941" cy="382725"/>
          </a:xfrm>
          <a:prstGeom prst="rect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4" t="39720" r="8783" b="54105"/>
          <a:stretch/>
        </p:blipFill>
        <p:spPr>
          <a:xfrm>
            <a:off x="2204317" y="3428703"/>
            <a:ext cx="4427889" cy="59763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t="7260" r="7013" b="6211"/>
          <a:stretch/>
        </p:blipFill>
        <p:spPr>
          <a:xfrm>
            <a:off x="7289074" y="5479866"/>
            <a:ext cx="2386148" cy="12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7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" y="0"/>
            <a:ext cx="12186960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9" y="92588"/>
            <a:ext cx="1543492" cy="231523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8"/>
          <a:stretch/>
        </p:blipFill>
        <p:spPr>
          <a:xfrm>
            <a:off x="1863298" y="92588"/>
            <a:ext cx="1672577" cy="231523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622884" y="0"/>
            <a:ext cx="8468501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ЛАПИНА</a:t>
            </a:r>
          </a:p>
          <a:p>
            <a:pPr algn="ctr"/>
            <a:endParaRPr lang="ru-RU" sz="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Лапин Иван Васильевич (20.02.1914 –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05.11.1979) –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Союза </a:t>
            </a:r>
          </a:p>
          <a:p>
            <a:endParaRPr lang="ru-RU" sz="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Родился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Чемское Гутовской волости Кузнецкого уезда Томской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губернии 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(ныне – Тогучинский район). 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1936 году Алма-Атинским РВК (по другим данным Легостаевским РВК)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призван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службу 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Рабоче-Крестьянскую Красную армию. Окончил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Одесское военно-пехотное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училище. </a:t>
            </a: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Участник Великой Отечественной войны с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1941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Особо отличился в боях при форсировании реки Днепр (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1943 года).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проявленные отвагу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геройство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старшему лейтенанту Лапину Ивану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Васильевичу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присвоено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звание Героя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Союза. 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1944 году капитан Иван Лапин был уволен в запас по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ранению, вернулся в г. Тогучин. Трудился Иван Васильевич в Союзпечати, на Комбинате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производственных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предприятий и Деревообрабатывающим комбинате, откуда ушёл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пенсию.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Похоронен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Тогучине Новосибирской области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5" r="6888" b="22241"/>
          <a:stretch/>
        </p:blipFill>
        <p:spPr>
          <a:xfrm>
            <a:off x="189349" y="2522463"/>
            <a:ext cx="3249227" cy="422149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1" t="22468" r="22605" b="16099"/>
          <a:stretch/>
        </p:blipFill>
        <p:spPr>
          <a:xfrm>
            <a:off x="8123068" y="3891974"/>
            <a:ext cx="3888418" cy="285198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3792224" y="5317965"/>
            <a:ext cx="397719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июня 1980 года решением № 139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исполкома Тогучинского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районного Совета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народных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депутатов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Киикская переименована в улицу имени</a:t>
            </a:r>
            <a:r>
              <a:rPr lang="ru-RU" sz="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героя</a:t>
            </a:r>
            <a:r>
              <a:rPr lang="ru-RU" sz="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Советского</a:t>
            </a:r>
            <a:r>
              <a:rPr lang="ru-RU" sz="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Союза</a:t>
            </a:r>
            <a:r>
              <a:rPr lang="ru-RU" sz="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И.В.</a:t>
            </a:r>
            <a:r>
              <a:rPr lang="ru-RU" sz="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Лапина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t="46927" r="15180" b="44702"/>
          <a:stretch/>
        </p:blipFill>
        <p:spPr>
          <a:xfrm>
            <a:off x="2872720" y="4184601"/>
            <a:ext cx="5069834" cy="78399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4" t="5170" r="3481" b="19729"/>
          <a:stretch/>
        </p:blipFill>
        <p:spPr>
          <a:xfrm>
            <a:off x="8225532" y="5582195"/>
            <a:ext cx="2228415" cy="108857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89349" y="5083234"/>
            <a:ext cx="2937028" cy="426094"/>
          </a:xfrm>
          <a:prstGeom prst="rect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295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" y="0"/>
            <a:ext cx="12186960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78330" y="89921"/>
            <a:ext cx="8917577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5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ГЕРБЕРА</a:t>
            </a:r>
            <a:endParaRPr lang="ru-RU" sz="15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endParaRPr lang="ru-RU" sz="800" b="1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5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Гербер Александр Карлович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(08.07.1966 </a:t>
            </a:r>
            <a:r>
              <a:rPr lang="ru-RU" sz="1500" b="1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500" b="1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24.05.2000)</a:t>
            </a:r>
          </a:p>
          <a:p>
            <a:pPr lvl="0" algn="ctr"/>
            <a:endParaRPr lang="ru-RU" sz="800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Родился в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Златоуст, Тогучинского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района. </a:t>
            </a:r>
          </a:p>
          <a:p>
            <a:pPr lvl="0" algn="just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После окончания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СПТУ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92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Тогучина работал в отделении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вневедомственной охраны при ОВД Тогучинского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района. </a:t>
            </a:r>
          </a:p>
          <a:p>
            <a:pPr lvl="0" algn="just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В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ноябре 1984 года был призван в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армию, после продолжил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трудовую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водителем на предприятиях города Тогучина.</a:t>
            </a:r>
          </a:p>
          <a:p>
            <a:pPr lvl="0" algn="just"/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 марта 1988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Карлович поступил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службу в линейное отделение внутренних дел на ст.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Инская Новосибирской области.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сентября 1994 года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переведен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отдел вневедомственной охраны при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внутренних дел по Тогучинскому району. </a:t>
            </a:r>
          </a:p>
          <a:p>
            <a:pPr lvl="0" algn="just"/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24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мая 2000 года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исполнении служебного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долга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старший сержант Гербер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получил травмы, несовместимые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жизнью.</a:t>
            </a:r>
            <a:endParaRPr lang="ru-RU" sz="1500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ru-RU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92" y="3121541"/>
            <a:ext cx="2528108" cy="360147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3" t="57905" r="1700" b="35873"/>
          <a:stretch/>
        </p:blipFill>
        <p:spPr>
          <a:xfrm>
            <a:off x="2103440" y="3486947"/>
            <a:ext cx="5180726" cy="53331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978330" y="4613741"/>
            <a:ext cx="37272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декабря 2013 года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решением №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 тридцать первой 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сессии пятого созыва Совета депутатов города Тогучина, в микрорайоне Южный нарезана новая улица, с присвоением ей наименования – улица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Гербера.</a:t>
            </a:r>
            <a:endParaRPr lang="ru-RU" sz="1500" dirty="0">
              <a:solidFill>
                <a:srgbClr val="70AD47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66" y="3251125"/>
            <a:ext cx="4679257" cy="347189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89" y="198807"/>
            <a:ext cx="2136222" cy="278715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478971" y="5207726"/>
            <a:ext cx="2148102" cy="231699"/>
          </a:xfrm>
          <a:prstGeom prst="rect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5543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6960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b="17228"/>
          <a:stretch/>
        </p:blipFill>
        <p:spPr>
          <a:xfrm>
            <a:off x="115119" y="3556528"/>
            <a:ext cx="2494233" cy="325750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25065" y="5034013"/>
            <a:ext cx="2210128" cy="163629"/>
          </a:xfrm>
          <a:prstGeom prst="rect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5" t="39728" r="8998" b="55381"/>
          <a:stretch/>
        </p:blipFill>
        <p:spPr>
          <a:xfrm>
            <a:off x="2375501" y="4176249"/>
            <a:ext cx="4976781" cy="46579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2707025" y="52530"/>
            <a:ext cx="9484975" cy="413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КАЗАКОВА</a:t>
            </a:r>
          </a:p>
          <a:p>
            <a:pPr algn="ctr"/>
            <a:endParaRPr lang="ru-RU" sz="8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Казаков </a:t>
            </a:r>
            <a:r>
              <a:rPr lang="ru-RU" sz="15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Олег </a:t>
            </a:r>
            <a:r>
              <a:rPr lang="ru-RU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Геннадьевич (12.04.1969 – 05.07.2000)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Родился в г.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Тогучин Новосибирской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Учился в Тогучинской средней школе № 1. 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С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 по 1990 года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учился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Новосибирском высшем военном командном училище ВВ МВД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СССР.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Начинал службу командиром взвода </a:t>
            </a:r>
            <a:r>
              <a:rPr lang="ru-RU" sz="15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софринской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бригады ВВ МВД СССР.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Неоднократно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выполнял боевые задачи в Чеченской республике. Заслужил право на ношение крапового берета. </a:t>
            </a:r>
            <a:endParaRPr lang="ru-RU" sz="1500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21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ноября 1999 года Олег Казаков уволился в запас.</a:t>
            </a:r>
          </a:p>
          <a:p>
            <a:pPr algn="just"/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феврале 2000 года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должности старшего оперуполномоченного был принят в СОБР РУБОП МВД РФ по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МО. </a:t>
            </a:r>
          </a:p>
          <a:p>
            <a:pPr algn="just"/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июля 2000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 майор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милиции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Казаков Олег Геннадьевич, находясь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составе группы оперативных сотрудников СОБР, принимал участие в проведении оперативно-профилактического мероприятия по зачистке города Грозного. Группа сотрудников СОБР попала под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обстрел, в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ходе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боя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Олег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Геннадьевич получил пулевое ранение головы, несовместимое с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жизнью. За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самоотверженность, личное мужество и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героизм награжден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вторым орденом Мужества (посмертно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2 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апреля 2004 года в средней школе № 1 города Тогучина была установлена мемориальная доска памяти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О.Г</a:t>
            </a:r>
            <a:r>
              <a:rPr lang="ru-RU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Казакова.</a:t>
            </a:r>
            <a:endParaRPr lang="ru-RU" sz="15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16" y="109732"/>
            <a:ext cx="2494233" cy="328785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7" t="22472" r="31369" b="-183"/>
          <a:stretch/>
        </p:blipFill>
        <p:spPr>
          <a:xfrm>
            <a:off x="7449512" y="3825055"/>
            <a:ext cx="4593386" cy="303294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Прямоугольник 9"/>
          <p:cNvSpPr/>
          <p:nvPr/>
        </p:nvSpPr>
        <p:spPr>
          <a:xfrm>
            <a:off x="3212109" y="4701387"/>
            <a:ext cx="351338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мая 2012 года решением № 82 восемнадцатой сессии пятого созыва Совета депутатов города Тогучина, в микрорайоне Южный нарезана новая улица, с присвоением ей наименования – улица имени </a:t>
            </a:r>
            <a:r>
              <a:rPr lang="ru-RU" sz="1500" dirty="0" smtClean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Казакова</a:t>
            </a:r>
            <a:r>
              <a:rPr lang="ru-RU" sz="1500" dirty="0">
                <a:solidFill>
                  <a:srgbClr val="70AD47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73" y="5105138"/>
            <a:ext cx="1758687" cy="9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6057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2346</Words>
  <Application>Microsoft Office PowerPoint</Application>
  <PresentationFormat>Широкоэкранный</PresentationFormat>
  <Paragraphs>337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Zaruzhko Albina</dc:creator>
  <cp:lastModifiedBy>Elena V. Timofeeva</cp:lastModifiedBy>
  <cp:revision>303</cp:revision>
  <cp:lastPrinted>2025-06-24T03:26:29Z</cp:lastPrinted>
  <dcterms:created xsi:type="dcterms:W3CDTF">2025-06-17T05:05:18Z</dcterms:created>
  <dcterms:modified xsi:type="dcterms:W3CDTF">2025-07-08T07:35:02Z</dcterms:modified>
</cp:coreProperties>
</file>