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3F030B-AECB-496F-B752-D2DE2877D16B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3C9630-47F8-4ABF-A89B-8B1D75DA85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Правила землепользования и застройки </a:t>
            </a:r>
            <a:br>
              <a:rPr lang="ru-RU" sz="4000" dirty="0" smtClean="0"/>
            </a:br>
            <a:r>
              <a:rPr lang="ru-RU" sz="4000" dirty="0" err="1" smtClean="0"/>
              <a:t>Кудельно</a:t>
            </a:r>
            <a:r>
              <a:rPr lang="ru-RU" sz="4000" dirty="0" smtClean="0"/>
              <a:t>-Ключевского сельсовета </a:t>
            </a:r>
            <a:r>
              <a:rPr lang="ru-RU" sz="4000" dirty="0" err="1" smtClean="0"/>
              <a:t>Тогучинского</a:t>
            </a:r>
            <a:r>
              <a:rPr lang="ru-RU" sz="4000" dirty="0" smtClean="0"/>
              <a:t> района НСО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6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Общая информация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u="sng" cap="all" dirty="0"/>
              <a:t>Состав проекта Правил</a:t>
            </a:r>
            <a:endParaRPr lang="ru-RU" sz="4200" dirty="0"/>
          </a:p>
          <a:p>
            <a:pPr marL="0" indent="0">
              <a:buNone/>
            </a:pPr>
            <a:r>
              <a:rPr lang="ru-RU" sz="4200" dirty="0"/>
              <a:t> </a:t>
            </a:r>
          </a:p>
          <a:p>
            <a:r>
              <a:rPr lang="en-US" sz="4200" dirty="0"/>
              <a:t>I</a:t>
            </a:r>
            <a:r>
              <a:rPr lang="ru-RU" sz="4200" dirty="0"/>
              <a:t>.   Пояснительная </a:t>
            </a:r>
            <a:r>
              <a:rPr lang="ru-RU" sz="4200" dirty="0" smtClean="0"/>
              <a:t>записка</a:t>
            </a:r>
          </a:p>
          <a:p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В пояснительной записке отражены: </a:t>
            </a:r>
          </a:p>
          <a:p>
            <a:pPr marL="0" indent="0">
              <a:buNone/>
            </a:pPr>
            <a:r>
              <a:rPr lang="ru-RU" sz="4200" dirty="0" smtClean="0"/>
              <a:t>- Общие положения по порядку применения Правил </a:t>
            </a:r>
          </a:p>
          <a:p>
            <a:pPr marL="0" indent="0">
              <a:buNone/>
            </a:pPr>
            <a:r>
              <a:rPr lang="ru-RU" sz="4200" dirty="0" smtClean="0"/>
              <a:t>- Градостроительные регламенты по видам и параметрам разрешенного использования.</a:t>
            </a:r>
          </a:p>
          <a:p>
            <a:endParaRPr lang="ru-RU" sz="4200" dirty="0" smtClean="0"/>
          </a:p>
          <a:p>
            <a:endParaRPr lang="ru-RU" sz="4200" dirty="0"/>
          </a:p>
          <a:p>
            <a:r>
              <a:rPr lang="en-US" sz="4200" dirty="0"/>
              <a:t>II</a:t>
            </a:r>
            <a:r>
              <a:rPr lang="ru-RU" sz="4200" dirty="0"/>
              <a:t>.  Графические материалы:</a:t>
            </a:r>
          </a:p>
          <a:p>
            <a:pPr marL="0" indent="0">
              <a:buNone/>
            </a:pPr>
            <a:r>
              <a:rPr lang="ru-RU" sz="4200" dirty="0"/>
              <a:t> </a:t>
            </a:r>
          </a:p>
          <a:p>
            <a:pPr lvl="0"/>
            <a:r>
              <a:rPr lang="ru-RU" sz="4200" dirty="0"/>
              <a:t>Карта градостроительного зонирования </a:t>
            </a:r>
          </a:p>
          <a:p>
            <a:pPr marL="0" indent="0">
              <a:buNone/>
            </a:pPr>
            <a:r>
              <a:rPr lang="ru-RU" sz="4200" dirty="0"/>
              <a:t>сельсовета                          </a:t>
            </a:r>
            <a:r>
              <a:rPr lang="ru-RU" sz="4200" dirty="0" smtClean="0"/>
              <a:t>                                                          </a:t>
            </a:r>
            <a:r>
              <a:rPr lang="ru-RU" sz="4200" dirty="0"/>
              <a:t>М 1:25 000         ГЗ</a:t>
            </a:r>
          </a:p>
          <a:p>
            <a:pPr marL="0" indent="0">
              <a:buNone/>
            </a:pPr>
            <a:r>
              <a:rPr lang="ru-RU" sz="4200" dirty="0"/>
              <a:t> </a:t>
            </a:r>
          </a:p>
          <a:p>
            <a:pPr lvl="0"/>
            <a:r>
              <a:rPr lang="ru-RU" sz="4200" dirty="0"/>
              <a:t>Карта градостроительного зонирования </a:t>
            </a:r>
          </a:p>
          <a:p>
            <a:pPr marL="0" indent="0">
              <a:buNone/>
            </a:pPr>
            <a:r>
              <a:rPr lang="ru-RU" sz="4200" dirty="0"/>
              <a:t>центральной усадьбы                                                     </a:t>
            </a:r>
            <a:r>
              <a:rPr lang="ru-RU" sz="4200" dirty="0" smtClean="0"/>
              <a:t>             </a:t>
            </a:r>
            <a:r>
              <a:rPr lang="ru-RU" sz="4200" dirty="0"/>
              <a:t>М 1:5 000          ГЗ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Применение градостроительных регламентов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Градостроительным регламентом определяется правовой режим земельных участков, который должен соблюдаться в процессе их застройки и последующей эксплуатации объектов капитального строительства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endParaRPr lang="ru-RU" sz="5600" dirty="0"/>
          </a:p>
          <a:p>
            <a:r>
              <a:rPr lang="ru-RU" sz="5600" dirty="0"/>
              <a:t>Решения по застройке и землепользованию должны приниматься в соответствии с генеральным планом </a:t>
            </a:r>
            <a:r>
              <a:rPr lang="ru-RU" sz="5600" dirty="0" err="1" smtClean="0"/>
              <a:t>Кудельно</a:t>
            </a:r>
            <a:r>
              <a:rPr lang="ru-RU" sz="5600" dirty="0" smtClean="0"/>
              <a:t>-Ключевского сельсовета</a:t>
            </a:r>
            <a:r>
              <a:rPr lang="ru-RU" sz="5600" dirty="0"/>
              <a:t>, иными документами территориального планирования и на основе установленных настоящими ПЗЗ градостроительных регламентов, которые действуют в пределах территориальных зон и распространяются в равной мере на все расположенные в одной и той же зоне земельные участки, иные объекты недвижимости, независимо от форм собственности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endParaRPr lang="ru-RU" sz="5600" dirty="0"/>
          </a:p>
          <a:p>
            <a:r>
              <a:rPr lang="ru-RU" sz="5600" dirty="0"/>
              <a:t>Действие градостроительного регламента </a:t>
            </a:r>
            <a:r>
              <a:rPr lang="ru-RU" sz="5600" b="1" dirty="0"/>
              <a:t>не распространяется </a:t>
            </a:r>
            <a:r>
              <a:rPr lang="ru-RU" sz="5600" dirty="0"/>
              <a:t>на земельные участки:</a:t>
            </a:r>
          </a:p>
          <a:p>
            <a:pPr marL="0" indent="0">
              <a:buNone/>
            </a:pPr>
            <a:r>
              <a:rPr lang="ru-RU" sz="5600" dirty="0" smtClean="0"/>
              <a:t>     - </a:t>
            </a:r>
            <a:r>
              <a:rPr lang="ru-RU" sz="5600" dirty="0"/>
              <a:t>в границах территорий памятников и ансамблей, включенных в единый государственный реестр объектов культурного наследия (памятников истории и культуры) народов Российской Федерации, а также в границах территорий памятников или ансамблей, которые являются выявленными объектами культурного наследия и решения о режиме содержания, параметрах реставрации, консервации, воссоздания, ремонта и приспособлении которых принимаются в порядке, установленном законодательством Российской Федерации об охране объектов культурного наследия;</a:t>
            </a:r>
          </a:p>
          <a:p>
            <a:pPr marL="0" indent="0">
              <a:buNone/>
            </a:pPr>
            <a:r>
              <a:rPr lang="ru-RU" sz="5600" dirty="0" smtClean="0"/>
              <a:t>      </a:t>
            </a:r>
            <a:r>
              <a:rPr lang="ru-RU" sz="5600" dirty="0"/>
              <a:t>- в границах территорий общего пользования</a:t>
            </a:r>
            <a:r>
              <a:rPr lang="ru-RU" sz="5600" dirty="0" smtClean="0"/>
              <a:t>;</a:t>
            </a:r>
          </a:p>
          <a:p>
            <a:pPr marL="0" indent="0">
              <a:buNone/>
            </a:pPr>
            <a:r>
              <a:rPr lang="ru-RU" sz="5600" dirty="0" smtClean="0"/>
              <a:t>      - предназначенные для размещения линейных объектов и (или) занятые линейными объектами;</a:t>
            </a:r>
          </a:p>
          <a:p>
            <a:pPr marL="0" indent="0">
              <a:buNone/>
            </a:pPr>
            <a:r>
              <a:rPr lang="ru-RU" sz="5600" dirty="0" smtClean="0"/>
              <a:t>      </a:t>
            </a:r>
            <a:r>
              <a:rPr lang="ru-RU" sz="5600" dirty="0"/>
              <a:t>- предоставленные для добычи полезных ископаемых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endParaRPr lang="ru-RU" sz="5600" dirty="0"/>
          </a:p>
          <a:p>
            <a:r>
              <a:rPr lang="ru-RU" sz="5600" dirty="0"/>
              <a:t>Градостроительные регламенты </a:t>
            </a:r>
            <a:r>
              <a:rPr lang="ru-RU" sz="5600" b="1" dirty="0"/>
              <a:t>не устанавливаются: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 smtClean="0"/>
              <a:t>     -  </a:t>
            </a:r>
            <a:r>
              <a:rPr lang="ru-RU" sz="5600" dirty="0"/>
              <a:t>для земель лесного фонда</a:t>
            </a:r>
            <a:r>
              <a:rPr lang="ru-RU" sz="5600" dirty="0" smtClean="0"/>
              <a:t>;</a:t>
            </a:r>
          </a:p>
          <a:p>
            <a:pPr marL="0" indent="0">
              <a:buNone/>
            </a:pPr>
            <a:r>
              <a:rPr lang="ru-RU" sz="5600" dirty="0" smtClean="0"/>
              <a:t>     -  земель, покрытых поверхностными водами;</a:t>
            </a:r>
          </a:p>
          <a:p>
            <a:pPr marL="0" indent="0">
              <a:buNone/>
            </a:pPr>
            <a:r>
              <a:rPr lang="ru-RU" sz="5600" dirty="0" smtClean="0"/>
              <a:t>     - земель запаса, земель особо охраняемых природных территорий (за исключением земель лечебно-оздоровительных местностей и курортов); </a:t>
            </a:r>
          </a:p>
          <a:p>
            <a:pPr marL="0" indent="0">
              <a:buNone/>
            </a:pPr>
            <a:r>
              <a:rPr lang="ru-RU" sz="5600" dirty="0" smtClean="0"/>
              <a:t>     -  </a:t>
            </a:r>
            <a:r>
              <a:rPr lang="ru-RU" sz="5600" dirty="0"/>
              <a:t>сельскохозяйственных угодий в составе земель сельскохозяйственного назначения.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4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Градостроительное зонирование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Границы территориальных </a:t>
            </a:r>
            <a:r>
              <a:rPr lang="ru-RU" sz="2000" dirty="0" smtClean="0"/>
              <a:t> зон устанавливаются по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- линиям магистралей, улиц, проездов, пешеходных путей;</a:t>
            </a:r>
          </a:p>
          <a:p>
            <a:pPr marL="0" indent="0">
              <a:buNone/>
            </a:pPr>
            <a:r>
              <a:rPr lang="ru-RU" sz="2000" dirty="0"/>
              <a:t>- красным линиям;</a:t>
            </a:r>
          </a:p>
          <a:p>
            <a:pPr marL="0" indent="0">
              <a:buNone/>
            </a:pPr>
            <a:r>
              <a:rPr lang="ru-RU" sz="2000" dirty="0"/>
              <a:t>- границам земельных участков;</a:t>
            </a:r>
          </a:p>
          <a:p>
            <a:pPr marL="0" indent="0">
              <a:buNone/>
            </a:pPr>
            <a:r>
              <a:rPr lang="ru-RU" sz="2000" dirty="0"/>
              <a:t>- границам населенных пунктов в пределах муниципальных образований;</a:t>
            </a:r>
          </a:p>
          <a:p>
            <a:pPr marL="0" indent="0">
              <a:buNone/>
            </a:pPr>
            <a:r>
              <a:rPr lang="ru-RU" sz="2000" dirty="0"/>
              <a:t>- границам муниципальных образований;</a:t>
            </a:r>
          </a:p>
          <a:p>
            <a:pPr marL="0" indent="0">
              <a:buNone/>
            </a:pPr>
            <a:r>
              <a:rPr lang="ru-RU" sz="2000" dirty="0"/>
              <a:t>- естественным границам природных объектов;</a:t>
            </a:r>
          </a:p>
          <a:p>
            <a:pPr marL="0" indent="0">
              <a:buNone/>
            </a:pPr>
            <a:r>
              <a:rPr lang="ru-RU" sz="2000" dirty="0"/>
              <a:t>- иным границам.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Градостроительное зонирование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67905"/>
              </p:ext>
            </p:extLst>
          </p:nvPr>
        </p:nvGraphicFramePr>
        <p:xfrm>
          <a:off x="323528" y="404664"/>
          <a:ext cx="8568952" cy="583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76064"/>
                <a:gridCol w="4752528"/>
              </a:tblGrid>
              <a:tr h="322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Типы зон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Назначение зон</a:t>
                      </a:r>
                    </a:p>
                  </a:txBody>
                  <a:tcPr marL="68580" marR="68580" marT="0" marB="0" anchor="ctr"/>
                </a:tc>
              </a:tr>
              <a:tr h="32294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Жилые зоны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Ж1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 застройки индивидуальными жилыми домами</a:t>
                      </a:r>
                    </a:p>
                  </a:txBody>
                  <a:tcPr marL="68580" marR="68580" marT="0" marB="0" anchor="ctr"/>
                </a:tc>
              </a:tr>
              <a:tr h="42278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Общественно – деловые зоны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О1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зона делового, общественного и коммерческого назначения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инженерной инфраструктуры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объектов инженерной инфраструктуры</a:t>
                      </a:r>
                    </a:p>
                  </a:txBody>
                  <a:tcPr marL="68580" marR="68580" marT="0" marB="0" anchor="ctr"/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транспортной инфраструктуры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Т1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объектов транспортной инфраструктуры</a:t>
                      </a:r>
                    </a:p>
                  </a:txBody>
                  <a:tcPr marL="68580" marR="68580" marT="0" marB="0" anchor="ctr"/>
                </a:tc>
              </a:tr>
              <a:tr h="32294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Т2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улично-дорожной сети</a:t>
                      </a:r>
                    </a:p>
                  </a:txBody>
                  <a:tcPr marL="68580" marR="68580" marT="0" marB="0" anchor="ctr"/>
                </a:tc>
              </a:tr>
              <a:tr h="724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сельскохозяйственного использования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Сх1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сельскохозяйственных угодий</a:t>
                      </a:r>
                    </a:p>
                  </a:txBody>
                  <a:tcPr marL="68580" marR="68580" marT="0" marB="0" anchor="ctr"/>
                </a:tc>
              </a:tr>
              <a:tr h="42278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Сх2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зона, занятая объектами сельскохозяйственного назначения </a:t>
                      </a:r>
                    </a:p>
                  </a:txBody>
                  <a:tcPr marL="68580" marR="68580" marT="0" marB="0" anchor="ctr"/>
                </a:tc>
              </a:tr>
              <a:tr h="42278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Рекреационные зоны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Р1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для сохранения и использования существующего ландшафта</a:t>
                      </a:r>
                    </a:p>
                  </a:txBody>
                  <a:tcPr marL="68580" marR="68580" marT="0" marB="0" anchor="ctr"/>
                </a:tc>
              </a:tr>
              <a:tr h="32294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Р2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отдыха и оздоровления</a:t>
                      </a:r>
                    </a:p>
                  </a:txBody>
                  <a:tcPr marL="68580" marR="68580" marT="0" marB="0" anchor="ctr"/>
                </a:tc>
              </a:tr>
              <a:tr h="42278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специального назначения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Сп1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специального назначения, связанная с захоронениями</a:t>
                      </a:r>
                    </a:p>
                  </a:txBody>
                  <a:tcPr marL="68580" marR="68580" marT="0" marB="0" anchor="ctr"/>
                </a:tc>
              </a:tr>
              <a:tr h="42278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Сп2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специального назначения, связанная с размещением отходов потребления</a:t>
                      </a:r>
                    </a:p>
                  </a:txBody>
                  <a:tcPr marL="68580" marR="68580" marT="0" marB="0" anchor="ctr"/>
                </a:tc>
              </a:tr>
              <a:tr h="32294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иного назначения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земель лесного фонда</a:t>
                      </a:r>
                    </a:p>
                  </a:txBody>
                  <a:tcPr marL="68580" marR="68580" marT="0" marB="0" anchor="ctr"/>
                </a:tc>
              </a:tr>
              <a:tr h="32294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зона акваторий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5456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Карта градостроительного зонирования </a:t>
            </a:r>
            <a:r>
              <a:rPr lang="ru-RU" sz="2000" dirty="0" err="1" smtClean="0"/>
              <a:t>Кудельно</a:t>
            </a:r>
            <a:r>
              <a:rPr lang="ru-RU" sz="2000" dirty="0" smtClean="0"/>
              <a:t>-Ключевского сельсовета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5021"/>
            <a:ext cx="5904655" cy="6407481"/>
          </a:xfrm>
        </p:spPr>
      </p:pic>
    </p:spTree>
    <p:extLst>
      <p:ext uri="{BB962C8B-B14F-4D97-AF65-F5344CB8AC3E}">
        <p14:creationId xmlns:p14="http://schemas.microsoft.com/office/powerpoint/2010/main" val="16345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4766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Карта градостроительного зонирования  с. </a:t>
            </a:r>
            <a:r>
              <a:rPr lang="ru-RU" sz="2000" dirty="0" smtClean="0"/>
              <a:t>Кудельный Ключ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065"/>
            <a:ext cx="6710640" cy="6409404"/>
          </a:xfrm>
        </p:spPr>
      </p:pic>
    </p:spTree>
    <p:extLst>
      <p:ext uri="{BB962C8B-B14F-4D97-AF65-F5344CB8AC3E}">
        <p14:creationId xmlns:p14="http://schemas.microsoft.com/office/powerpoint/2010/main" val="3755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</TotalTime>
  <Words>428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Правила землепользования и застройки  Кудельно-Ключевского сельсовета Тогучинского района НСО</vt:lpstr>
      <vt:lpstr>Общая информация</vt:lpstr>
      <vt:lpstr>Применение градостроительных регламентов</vt:lpstr>
      <vt:lpstr>Градостроительное зонирование</vt:lpstr>
      <vt:lpstr>Градостроительное зонирование</vt:lpstr>
      <vt:lpstr>Карта градостроительного зонирования Кудельно-Ключевского сельсовета</vt:lpstr>
      <vt:lpstr>Карта градостроительного зонирования  с. Кудельный Ключ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землепользования и застройки Гутовского сельсовета Тогучинского района НСО</dc:title>
  <dc:creator>Трифонова Ирина Игоревна</dc:creator>
  <cp:lastModifiedBy>Трифонова Ирина Игоревна</cp:lastModifiedBy>
  <cp:revision>8</cp:revision>
  <dcterms:created xsi:type="dcterms:W3CDTF">2017-03-16T03:15:13Z</dcterms:created>
  <dcterms:modified xsi:type="dcterms:W3CDTF">2017-03-16T04:22:57Z</dcterms:modified>
</cp:coreProperties>
</file>